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grandir Bold" panose="020B0604020202020204" charset="0"/>
      <p:regular r:id="rId14"/>
    </p:embeddedFont>
    <p:embeddedFont>
      <p:font typeface="Agrandir Italics" panose="020B0604020202020204" charset="0"/>
      <p:regular r:id="rId15"/>
    </p:embeddedFont>
    <p:embeddedFont>
      <p:font typeface="DM Sans" pitchFamily="2" charset="0"/>
      <p:regular r:id="rId16"/>
    </p:embeddedFont>
    <p:embeddedFont>
      <p:font typeface="Eastman Grotesque Bold" panose="020B0604020202020204" charset="0"/>
      <p:regular r:id="rId17"/>
    </p:embeddedFont>
    <p:embeddedFont>
      <p:font typeface="Nunito" pitchFamily="2" charset="0"/>
      <p:regular r:id="rId18"/>
    </p:embeddedFont>
    <p:embeddedFont>
      <p:font typeface="Public Sans" panose="020B0604020202020204" charset="0"/>
      <p:regular r:id="rId19"/>
    </p:embeddedFont>
    <p:embeddedFont>
      <p:font typeface="Public Sans Bold" panose="020B0604020202020204" charset="0"/>
      <p:regular r:id="rId20"/>
    </p:embeddedFont>
    <p:embeddedFont>
      <p:font typeface="Public Sans Italic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4.svg"/><Relationship Id="rId7" Type="http://schemas.openxmlformats.org/officeDocument/2006/relationships/image" Target="../media/image7.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22.sv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4.svg"/><Relationship Id="rId7" Type="http://schemas.openxmlformats.org/officeDocument/2006/relationships/image" Target="../media/image7.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7.sv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1.jpeg"/><Relationship Id="rId4" Type="http://schemas.openxmlformats.org/officeDocument/2006/relationships/image" Target="../media/image10.svg"/><Relationship Id="rId9"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6.svg"/><Relationship Id="rId7"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6.svg"/><Relationship Id="rId7"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9.png"/><Relationship Id="rId7"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9.png"/><Relationship Id="rId7"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4.svg"/><Relationship Id="rId7" Type="http://schemas.openxmlformats.org/officeDocument/2006/relationships/image" Target="../media/image7.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77777" y="5954242"/>
            <a:ext cx="5028199" cy="502819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517DED"/>
            </a:solidFill>
          </p:spPr>
        </p:sp>
        <p:sp>
          <p:nvSpPr>
            <p:cNvPr id="4" name="TextBox 4"/>
            <p:cNvSpPr txBox="1"/>
            <p:nvPr/>
          </p:nvSpPr>
          <p:spPr>
            <a:xfrm>
              <a:off x="139700" y="101600"/>
              <a:ext cx="533400" cy="571500"/>
            </a:xfrm>
            <a:prstGeom prst="rect">
              <a:avLst/>
            </a:prstGeom>
          </p:spPr>
          <p:txBody>
            <a:bodyPr lIns="50800" tIns="50800" rIns="50800" bIns="50800" rtlCol="0" anchor="ctr"/>
            <a:lstStyle/>
            <a:p>
              <a:pPr algn="ctr">
                <a:lnSpc>
                  <a:spcPts val="2939"/>
                </a:lnSpc>
              </a:pPr>
              <a:endParaRPr/>
            </a:p>
          </p:txBody>
        </p:sp>
      </p:grpSp>
      <p:sp>
        <p:nvSpPr>
          <p:cNvPr id="5" name="Freeform 5"/>
          <p:cNvSpPr/>
          <p:nvPr/>
        </p:nvSpPr>
        <p:spPr>
          <a:xfrm flipH="1">
            <a:off x="11973126" y="1186536"/>
            <a:ext cx="12343670" cy="12452630"/>
          </a:xfrm>
          <a:custGeom>
            <a:avLst/>
            <a:gdLst/>
            <a:ahLst/>
            <a:cxnLst/>
            <a:rect l="l" t="t" r="r" b="b"/>
            <a:pathLst>
              <a:path w="12343670" h="12452630">
                <a:moveTo>
                  <a:pt x="12343670" y="0"/>
                </a:moveTo>
                <a:lnTo>
                  <a:pt x="0" y="0"/>
                </a:lnTo>
                <a:lnTo>
                  <a:pt x="0" y="12452630"/>
                </a:lnTo>
                <a:lnTo>
                  <a:pt x="12343670" y="12452630"/>
                </a:lnTo>
                <a:lnTo>
                  <a:pt x="1234367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6" name="Group 6"/>
          <p:cNvGrpSpPr/>
          <p:nvPr/>
        </p:nvGrpSpPr>
        <p:grpSpPr>
          <a:xfrm>
            <a:off x="12111891" y="2365602"/>
            <a:ext cx="5028199" cy="502819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23586"/>
            </a:solidFill>
          </p:spPr>
        </p:sp>
        <p:sp>
          <p:nvSpPr>
            <p:cNvPr id="8" name="TextBox 8"/>
            <p:cNvSpPr txBox="1"/>
            <p:nvPr/>
          </p:nvSpPr>
          <p:spPr>
            <a:xfrm>
              <a:off x="139700" y="101600"/>
              <a:ext cx="533400" cy="571500"/>
            </a:xfrm>
            <a:prstGeom prst="rect">
              <a:avLst/>
            </a:prstGeom>
          </p:spPr>
          <p:txBody>
            <a:bodyPr lIns="50800" tIns="50800" rIns="50800" bIns="50800" rtlCol="0" anchor="ctr"/>
            <a:lstStyle/>
            <a:p>
              <a:pPr algn="ctr">
                <a:lnSpc>
                  <a:spcPts val="2939"/>
                </a:lnSpc>
              </a:pPr>
              <a:endParaRPr/>
            </a:p>
          </p:txBody>
        </p:sp>
      </p:grpSp>
      <p:grpSp>
        <p:nvGrpSpPr>
          <p:cNvPr id="9" name="Group 9"/>
          <p:cNvGrpSpPr/>
          <p:nvPr/>
        </p:nvGrpSpPr>
        <p:grpSpPr>
          <a:xfrm>
            <a:off x="15607768" y="26668"/>
            <a:ext cx="4305442" cy="430544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517DED"/>
            </a:solidFill>
          </p:spPr>
        </p:sp>
        <p:sp>
          <p:nvSpPr>
            <p:cNvPr id="11" name="TextBox 11"/>
            <p:cNvSpPr txBox="1"/>
            <p:nvPr/>
          </p:nvSpPr>
          <p:spPr>
            <a:xfrm>
              <a:off x="139700" y="101600"/>
              <a:ext cx="533400" cy="571500"/>
            </a:xfrm>
            <a:prstGeom prst="rect">
              <a:avLst/>
            </a:prstGeom>
          </p:spPr>
          <p:txBody>
            <a:bodyPr lIns="50800" tIns="50800" rIns="50800" bIns="50800" rtlCol="0" anchor="ctr"/>
            <a:lstStyle/>
            <a:p>
              <a:pPr algn="ctr">
                <a:lnSpc>
                  <a:spcPts val="2939"/>
                </a:lnSpc>
              </a:pPr>
              <a:endParaRPr/>
            </a:p>
          </p:txBody>
        </p:sp>
      </p:grpSp>
      <p:grpSp>
        <p:nvGrpSpPr>
          <p:cNvPr id="12" name="Group 12"/>
          <p:cNvGrpSpPr/>
          <p:nvPr/>
        </p:nvGrpSpPr>
        <p:grpSpPr>
          <a:xfrm>
            <a:off x="14559315" y="-1020446"/>
            <a:ext cx="4305442" cy="430544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23586"/>
            </a:solidFill>
          </p:spPr>
        </p:sp>
        <p:sp>
          <p:nvSpPr>
            <p:cNvPr id="14" name="TextBox 14"/>
            <p:cNvSpPr txBox="1"/>
            <p:nvPr/>
          </p:nvSpPr>
          <p:spPr>
            <a:xfrm>
              <a:off x="139700" y="101600"/>
              <a:ext cx="533400" cy="571500"/>
            </a:xfrm>
            <a:prstGeom prst="rect">
              <a:avLst/>
            </a:prstGeom>
          </p:spPr>
          <p:txBody>
            <a:bodyPr lIns="50800" tIns="50800" rIns="50800" bIns="50800" rtlCol="0" anchor="ctr"/>
            <a:lstStyle/>
            <a:p>
              <a:pPr algn="ctr">
                <a:lnSpc>
                  <a:spcPts val="2939"/>
                </a:lnSpc>
              </a:pPr>
              <a:endParaRPr/>
            </a:p>
          </p:txBody>
        </p:sp>
      </p:grpSp>
      <p:grpSp>
        <p:nvGrpSpPr>
          <p:cNvPr id="15" name="Group 15"/>
          <p:cNvGrpSpPr/>
          <p:nvPr/>
        </p:nvGrpSpPr>
        <p:grpSpPr>
          <a:xfrm>
            <a:off x="11046238" y="3315180"/>
            <a:ext cx="7159505" cy="715950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p:spPr>
        </p:sp>
        <p:sp>
          <p:nvSpPr>
            <p:cNvPr id="17" name="TextBox 17"/>
            <p:cNvSpPr txBox="1"/>
            <p:nvPr/>
          </p:nvSpPr>
          <p:spPr>
            <a:xfrm>
              <a:off x="139700" y="101600"/>
              <a:ext cx="533400" cy="571500"/>
            </a:xfrm>
            <a:prstGeom prst="rect">
              <a:avLst/>
            </a:prstGeom>
          </p:spPr>
          <p:txBody>
            <a:bodyPr lIns="50800" tIns="50800" rIns="50800" bIns="50800" rtlCol="0" anchor="ctr"/>
            <a:lstStyle/>
            <a:p>
              <a:pPr algn="ctr">
                <a:lnSpc>
                  <a:spcPts val="2939"/>
                </a:lnSpc>
              </a:pPr>
              <a:endParaRPr/>
            </a:p>
          </p:txBody>
        </p:sp>
      </p:grpSp>
      <p:grpSp>
        <p:nvGrpSpPr>
          <p:cNvPr id="18" name="Group 18"/>
          <p:cNvGrpSpPr/>
          <p:nvPr/>
        </p:nvGrpSpPr>
        <p:grpSpPr>
          <a:xfrm>
            <a:off x="11440918" y="3709860"/>
            <a:ext cx="6370145" cy="637014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4"/>
              <a:stretch>
                <a:fillRect l="-22811" r="-10521"/>
              </a:stretch>
            </a:blipFill>
          </p:spPr>
        </p:sp>
      </p:grpSp>
      <p:sp>
        <p:nvSpPr>
          <p:cNvPr id="20" name="AutoShape 20"/>
          <p:cNvSpPr/>
          <p:nvPr/>
        </p:nvSpPr>
        <p:spPr>
          <a:xfrm>
            <a:off x="6340693" y="9445307"/>
            <a:ext cx="6587566" cy="0"/>
          </a:xfrm>
          <a:prstGeom prst="line">
            <a:avLst/>
          </a:prstGeom>
          <a:ln w="66675" cap="flat">
            <a:solidFill>
              <a:srgbClr val="123586"/>
            </a:solidFill>
            <a:prstDash val="solid"/>
            <a:headEnd type="none" w="sm" len="sm"/>
            <a:tailEnd type="triangle" w="lg" len="med"/>
          </a:ln>
        </p:spPr>
      </p:sp>
      <p:sp>
        <p:nvSpPr>
          <p:cNvPr id="21" name="Freeform 21"/>
          <p:cNvSpPr/>
          <p:nvPr/>
        </p:nvSpPr>
        <p:spPr>
          <a:xfrm>
            <a:off x="11367487" y="-66623"/>
            <a:ext cx="894519" cy="1938492"/>
          </a:xfrm>
          <a:custGeom>
            <a:avLst/>
            <a:gdLst/>
            <a:ahLst/>
            <a:cxnLst/>
            <a:rect l="l" t="t" r="r" b="b"/>
            <a:pathLst>
              <a:path w="894519" h="1938492">
                <a:moveTo>
                  <a:pt x="0" y="0"/>
                </a:moveTo>
                <a:lnTo>
                  <a:pt x="894519" y="0"/>
                </a:lnTo>
                <a:lnTo>
                  <a:pt x="894519" y="1938492"/>
                </a:lnTo>
                <a:lnTo>
                  <a:pt x="0" y="1938492"/>
                </a:lnTo>
                <a:lnTo>
                  <a:pt x="0" y="0"/>
                </a:lnTo>
                <a:close/>
              </a:path>
            </a:pathLst>
          </a:custGeom>
          <a:blipFill>
            <a:blip r:embed="rId5">
              <a:extLst>
                <a:ext uri="{96DAC541-7B7A-43D3-8B79-37D633B846F1}">
                  <asvg:svgBlip xmlns:asvg="http://schemas.microsoft.com/office/drawing/2016/SVG/main" r:embed="rId6"/>
                </a:ext>
              </a:extLst>
            </a:blip>
            <a:stretch>
              <a:fillRect t="-24495" r="-368184"/>
            </a:stretch>
          </a:blipFill>
        </p:spPr>
      </p:sp>
      <p:sp>
        <p:nvSpPr>
          <p:cNvPr id="22" name="Freeform 22"/>
          <p:cNvSpPr/>
          <p:nvPr/>
        </p:nvSpPr>
        <p:spPr>
          <a:xfrm>
            <a:off x="-253622" y="8420716"/>
            <a:ext cx="894519" cy="1938492"/>
          </a:xfrm>
          <a:custGeom>
            <a:avLst/>
            <a:gdLst/>
            <a:ahLst/>
            <a:cxnLst/>
            <a:rect l="l" t="t" r="r" b="b"/>
            <a:pathLst>
              <a:path w="894519" h="1938492">
                <a:moveTo>
                  <a:pt x="0" y="0"/>
                </a:moveTo>
                <a:lnTo>
                  <a:pt x="894519" y="0"/>
                </a:lnTo>
                <a:lnTo>
                  <a:pt x="894519" y="1938492"/>
                </a:lnTo>
                <a:lnTo>
                  <a:pt x="0" y="1938492"/>
                </a:lnTo>
                <a:lnTo>
                  <a:pt x="0" y="0"/>
                </a:lnTo>
                <a:close/>
              </a:path>
            </a:pathLst>
          </a:custGeom>
          <a:blipFill>
            <a:blip r:embed="rId5">
              <a:extLst>
                <a:ext uri="{96DAC541-7B7A-43D3-8B79-37D633B846F1}">
                  <asvg:svgBlip xmlns:asvg="http://schemas.microsoft.com/office/drawing/2016/SVG/main" r:embed="rId6"/>
                </a:ext>
              </a:extLst>
            </a:blip>
            <a:stretch>
              <a:fillRect t="-24495" r="-368184"/>
            </a:stretch>
          </a:blipFill>
        </p:spPr>
      </p:sp>
      <p:sp>
        <p:nvSpPr>
          <p:cNvPr id="23" name="TextBox 23"/>
          <p:cNvSpPr txBox="1"/>
          <p:nvPr/>
        </p:nvSpPr>
        <p:spPr>
          <a:xfrm>
            <a:off x="2267414" y="3296130"/>
            <a:ext cx="9043046" cy="1483995"/>
          </a:xfrm>
          <a:prstGeom prst="rect">
            <a:avLst/>
          </a:prstGeom>
        </p:spPr>
        <p:txBody>
          <a:bodyPr lIns="0" tIns="0" rIns="0" bIns="0" rtlCol="0" anchor="t">
            <a:spAutoFit/>
          </a:bodyPr>
          <a:lstStyle/>
          <a:p>
            <a:pPr algn="ctr">
              <a:lnSpc>
                <a:spcPts val="11519"/>
              </a:lnSpc>
            </a:pPr>
            <a:r>
              <a:rPr lang="en-US" sz="9599" b="1">
                <a:solidFill>
                  <a:srgbClr val="123586"/>
                </a:solidFill>
                <a:latin typeface="Eastman Grotesque Bold"/>
                <a:ea typeface="Eastman Grotesque Bold"/>
                <a:cs typeface="Eastman Grotesque Bold"/>
                <a:sym typeface="Eastman Grotesque Bold"/>
              </a:rPr>
              <a:t>PROJECT X: </a:t>
            </a:r>
          </a:p>
        </p:txBody>
      </p:sp>
      <p:grpSp>
        <p:nvGrpSpPr>
          <p:cNvPr id="24" name="Group 24"/>
          <p:cNvGrpSpPr/>
          <p:nvPr/>
        </p:nvGrpSpPr>
        <p:grpSpPr>
          <a:xfrm>
            <a:off x="1395260" y="847279"/>
            <a:ext cx="8210157" cy="817345"/>
            <a:chOff x="0" y="0"/>
            <a:chExt cx="10946876" cy="1089793"/>
          </a:xfrm>
        </p:grpSpPr>
        <p:sp>
          <p:nvSpPr>
            <p:cNvPr id="25" name="Freeform 25"/>
            <p:cNvSpPr/>
            <p:nvPr/>
          </p:nvSpPr>
          <p:spPr>
            <a:xfrm>
              <a:off x="0" y="0"/>
              <a:ext cx="1226372" cy="1034752"/>
            </a:xfrm>
            <a:custGeom>
              <a:avLst/>
              <a:gdLst/>
              <a:ahLst/>
              <a:cxnLst/>
              <a:rect l="l" t="t" r="r" b="b"/>
              <a:pathLst>
                <a:path w="1226372" h="1034752">
                  <a:moveTo>
                    <a:pt x="0" y="0"/>
                  </a:moveTo>
                  <a:lnTo>
                    <a:pt x="1226372" y="0"/>
                  </a:lnTo>
                  <a:lnTo>
                    <a:pt x="1226372" y="1034752"/>
                  </a:lnTo>
                  <a:lnTo>
                    <a:pt x="0" y="10347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TextBox 26"/>
            <p:cNvSpPr txBox="1"/>
            <p:nvPr/>
          </p:nvSpPr>
          <p:spPr>
            <a:xfrm>
              <a:off x="1496592" y="54743"/>
              <a:ext cx="9450284" cy="1035050"/>
            </a:xfrm>
            <a:prstGeom prst="rect">
              <a:avLst/>
            </a:prstGeom>
          </p:spPr>
          <p:txBody>
            <a:bodyPr lIns="0" tIns="0" rIns="0" bIns="0" rtlCol="0" anchor="t">
              <a:spAutoFit/>
            </a:bodyPr>
            <a:lstStyle/>
            <a:p>
              <a:pPr algn="l">
                <a:lnSpc>
                  <a:spcPts val="6000"/>
                </a:lnSpc>
              </a:pPr>
              <a:r>
                <a:rPr lang="en-US" sz="5000" b="1" spc="150">
                  <a:solidFill>
                    <a:srgbClr val="000000"/>
                  </a:solidFill>
                  <a:latin typeface="Eastman Grotesque Bold"/>
                  <a:ea typeface="Eastman Grotesque Bold"/>
                  <a:cs typeface="Eastman Grotesque Bold"/>
                  <a:sym typeface="Eastman Grotesque Bold"/>
                </a:rPr>
                <a:t>AttScan</a:t>
              </a:r>
            </a:p>
          </p:txBody>
        </p:sp>
      </p:grpSp>
      <p:sp>
        <p:nvSpPr>
          <p:cNvPr id="27" name="TextBox 27"/>
          <p:cNvSpPr txBox="1"/>
          <p:nvPr/>
        </p:nvSpPr>
        <p:spPr>
          <a:xfrm>
            <a:off x="1571066" y="9090840"/>
            <a:ext cx="3503500" cy="609600"/>
          </a:xfrm>
          <a:prstGeom prst="rect">
            <a:avLst/>
          </a:prstGeom>
        </p:spPr>
        <p:txBody>
          <a:bodyPr lIns="0" tIns="0" rIns="0" bIns="0" rtlCol="0" anchor="t">
            <a:spAutoFit/>
          </a:bodyPr>
          <a:lstStyle/>
          <a:p>
            <a:pPr algn="l">
              <a:lnSpc>
                <a:spcPts val="4715"/>
              </a:lnSpc>
            </a:pPr>
            <a:r>
              <a:rPr lang="en-US" sz="3929" b="1">
                <a:solidFill>
                  <a:srgbClr val="123586"/>
                </a:solidFill>
                <a:latin typeface="Public Sans Bold"/>
                <a:ea typeface="Public Sans Bold"/>
                <a:cs typeface="Public Sans Bold"/>
                <a:sym typeface="Public Sans Bold"/>
              </a:rPr>
              <a:t>IT-3C: TEAM A</a:t>
            </a:r>
          </a:p>
        </p:txBody>
      </p:sp>
      <p:sp>
        <p:nvSpPr>
          <p:cNvPr id="28" name="TextBox 28"/>
          <p:cNvSpPr txBox="1"/>
          <p:nvPr/>
        </p:nvSpPr>
        <p:spPr>
          <a:xfrm>
            <a:off x="993012" y="4879702"/>
            <a:ext cx="10980114" cy="2331720"/>
          </a:xfrm>
          <a:prstGeom prst="rect">
            <a:avLst/>
          </a:prstGeom>
        </p:spPr>
        <p:txBody>
          <a:bodyPr lIns="0" tIns="0" rIns="0" bIns="0" rtlCol="0" anchor="t">
            <a:spAutoFit/>
          </a:bodyPr>
          <a:lstStyle/>
          <a:p>
            <a:pPr algn="ctr">
              <a:lnSpc>
                <a:spcPts val="9273"/>
              </a:lnSpc>
            </a:pPr>
            <a:r>
              <a:rPr lang="en-US" sz="7728" b="1">
                <a:solidFill>
                  <a:srgbClr val="123586"/>
                </a:solidFill>
                <a:latin typeface="Eastman Grotesque Bold"/>
                <a:ea typeface="Eastman Grotesque Bold"/>
                <a:cs typeface="Eastman Grotesque Bold"/>
                <a:sym typeface="Eastman Grotesque Bold"/>
              </a:rPr>
              <a:t>Automated Attendance </a:t>
            </a:r>
          </a:p>
          <a:p>
            <a:pPr algn="ctr">
              <a:lnSpc>
                <a:spcPts val="9119"/>
              </a:lnSpc>
            </a:pPr>
            <a:r>
              <a:rPr lang="en-US" sz="7599" b="1">
                <a:solidFill>
                  <a:srgbClr val="123586"/>
                </a:solidFill>
                <a:latin typeface="Eastman Grotesque Bold"/>
                <a:ea typeface="Eastman Grotesque Bold"/>
                <a:cs typeface="Eastman Grotesque Bold"/>
                <a:sym typeface="Eastman Grotesque Bold"/>
              </a:rPr>
              <a:t>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2838112" y="-303051"/>
            <a:ext cx="7618278" cy="7618278"/>
          </a:xfrm>
          <a:custGeom>
            <a:avLst/>
            <a:gdLst/>
            <a:ahLst/>
            <a:cxnLst/>
            <a:rect l="l" t="t" r="r" b="b"/>
            <a:pathLst>
              <a:path w="7618278" h="7618278">
                <a:moveTo>
                  <a:pt x="7618278" y="7618278"/>
                </a:moveTo>
                <a:lnTo>
                  <a:pt x="0" y="7618278"/>
                </a:lnTo>
                <a:lnTo>
                  <a:pt x="0" y="0"/>
                </a:lnTo>
                <a:lnTo>
                  <a:pt x="7618278" y="0"/>
                </a:lnTo>
                <a:lnTo>
                  <a:pt x="7618278" y="7618278"/>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rot="-2700000">
            <a:off x="13176602" y="4437332"/>
            <a:ext cx="3893021" cy="3893021"/>
            <a:chOff x="0" y="0"/>
            <a:chExt cx="1274510" cy="1274510"/>
          </a:xfrm>
        </p:grpSpPr>
        <p:sp>
          <p:nvSpPr>
            <p:cNvPr id="4" name="Freeform 4"/>
            <p:cNvSpPr/>
            <p:nvPr/>
          </p:nvSpPr>
          <p:spPr>
            <a:xfrm>
              <a:off x="0" y="0"/>
              <a:ext cx="1274510" cy="1274510"/>
            </a:xfrm>
            <a:custGeom>
              <a:avLst/>
              <a:gdLst/>
              <a:ahLst/>
              <a:cxnLst/>
              <a:rect l="l" t="t" r="r" b="b"/>
              <a:pathLst>
                <a:path w="1274510" h="1274510">
                  <a:moveTo>
                    <a:pt x="0" y="0"/>
                  </a:moveTo>
                  <a:lnTo>
                    <a:pt x="1274510" y="0"/>
                  </a:lnTo>
                  <a:lnTo>
                    <a:pt x="1274510" y="1274510"/>
                  </a:lnTo>
                  <a:lnTo>
                    <a:pt x="0" y="1274510"/>
                  </a:lnTo>
                  <a:close/>
                </a:path>
              </a:pathLst>
            </a:custGeom>
            <a:solidFill>
              <a:srgbClr val="123586"/>
            </a:solidFill>
          </p:spPr>
        </p:sp>
        <p:sp>
          <p:nvSpPr>
            <p:cNvPr id="5" name="TextBox 5"/>
            <p:cNvSpPr txBox="1"/>
            <p:nvPr/>
          </p:nvSpPr>
          <p:spPr>
            <a:xfrm>
              <a:off x="0" y="-38100"/>
              <a:ext cx="1274510" cy="1312610"/>
            </a:xfrm>
            <a:prstGeom prst="rect">
              <a:avLst/>
            </a:prstGeom>
          </p:spPr>
          <p:txBody>
            <a:bodyPr lIns="50800" tIns="50800" rIns="50800" bIns="50800" rtlCol="0" anchor="ctr"/>
            <a:lstStyle/>
            <a:p>
              <a:pPr algn="ctr">
                <a:lnSpc>
                  <a:spcPts val="2939"/>
                </a:lnSpc>
              </a:pPr>
              <a:endParaRPr/>
            </a:p>
          </p:txBody>
        </p:sp>
      </p:grpSp>
      <p:sp>
        <p:nvSpPr>
          <p:cNvPr id="6" name="TextBox 6"/>
          <p:cNvSpPr txBox="1"/>
          <p:nvPr/>
        </p:nvSpPr>
        <p:spPr>
          <a:xfrm>
            <a:off x="1510603" y="1919091"/>
            <a:ext cx="8881827" cy="1228725"/>
          </a:xfrm>
          <a:prstGeom prst="rect">
            <a:avLst/>
          </a:prstGeom>
        </p:spPr>
        <p:txBody>
          <a:bodyPr lIns="0" tIns="0" rIns="0" bIns="0" rtlCol="0" anchor="t">
            <a:spAutoFit/>
          </a:bodyPr>
          <a:lstStyle/>
          <a:p>
            <a:pPr algn="l">
              <a:lnSpc>
                <a:spcPts val="9600"/>
              </a:lnSpc>
            </a:pPr>
            <a:r>
              <a:rPr lang="en-US" sz="8000" b="1">
                <a:solidFill>
                  <a:srgbClr val="123586"/>
                </a:solidFill>
                <a:latin typeface="Eastman Grotesque Bold"/>
                <a:ea typeface="Eastman Grotesque Bold"/>
                <a:cs typeface="Eastman Grotesque Bold"/>
                <a:sym typeface="Eastman Grotesque Bold"/>
              </a:rPr>
              <a:t>Application Demo</a:t>
            </a:r>
          </a:p>
        </p:txBody>
      </p:sp>
      <p:sp>
        <p:nvSpPr>
          <p:cNvPr id="7" name="TextBox 7"/>
          <p:cNvSpPr txBox="1"/>
          <p:nvPr/>
        </p:nvSpPr>
        <p:spPr>
          <a:xfrm>
            <a:off x="2569943" y="4375030"/>
            <a:ext cx="7265050" cy="3068955"/>
          </a:xfrm>
          <a:prstGeom prst="rect">
            <a:avLst/>
          </a:prstGeom>
        </p:spPr>
        <p:txBody>
          <a:bodyPr lIns="0" tIns="0" rIns="0" bIns="0" rtlCol="0" anchor="t">
            <a:spAutoFit/>
          </a:bodyPr>
          <a:lstStyle/>
          <a:p>
            <a:pPr algn="just">
              <a:lnSpc>
                <a:spcPts val="4050"/>
              </a:lnSpc>
            </a:pPr>
            <a:r>
              <a:rPr lang="en-US" sz="2700">
                <a:solidFill>
                  <a:srgbClr val="000000"/>
                </a:solidFill>
                <a:latin typeface="Public Sans"/>
                <a:ea typeface="Public Sans"/>
                <a:cs typeface="Public Sans"/>
                <a:sym typeface="Public Sans"/>
              </a:rPr>
              <a:t>The Instructor is responsible for overseeing attendance in the classes they are assigned to. They use AttScan to initiate and monitor attendance sessions, verify student presence </a:t>
            </a:r>
            <a:r>
              <a:rPr lang="en-US" sz="2700" i="1">
                <a:solidFill>
                  <a:srgbClr val="000000"/>
                </a:solidFill>
                <a:latin typeface="Public Sans Italics"/>
                <a:ea typeface="Public Sans Italics"/>
                <a:cs typeface="Public Sans Italics"/>
                <a:sym typeface="Public Sans Italics"/>
              </a:rPr>
              <a:t>using QR scanning, Current Locations, </a:t>
            </a:r>
            <a:r>
              <a:rPr lang="en-US" sz="2700">
                <a:solidFill>
                  <a:srgbClr val="000000"/>
                </a:solidFill>
                <a:latin typeface="Public Sans"/>
                <a:ea typeface="Public Sans"/>
                <a:cs typeface="Public Sans"/>
                <a:sym typeface="Public Sans"/>
              </a:rPr>
              <a:t>and view detailed attendance reports. </a:t>
            </a:r>
          </a:p>
        </p:txBody>
      </p:sp>
      <p:sp>
        <p:nvSpPr>
          <p:cNvPr id="8" name="Freeform 8"/>
          <p:cNvSpPr/>
          <p:nvPr/>
        </p:nvSpPr>
        <p:spPr>
          <a:xfrm rot="-5400000">
            <a:off x="15621088" y="9145645"/>
            <a:ext cx="853372" cy="1849324"/>
          </a:xfrm>
          <a:custGeom>
            <a:avLst/>
            <a:gdLst/>
            <a:ahLst/>
            <a:cxnLst/>
            <a:rect l="l" t="t" r="r" b="b"/>
            <a:pathLst>
              <a:path w="853372" h="1849324">
                <a:moveTo>
                  <a:pt x="0" y="0"/>
                </a:moveTo>
                <a:lnTo>
                  <a:pt x="853372" y="0"/>
                </a:lnTo>
                <a:lnTo>
                  <a:pt x="853372" y="1849324"/>
                </a:lnTo>
                <a:lnTo>
                  <a:pt x="0" y="1849324"/>
                </a:lnTo>
                <a:lnTo>
                  <a:pt x="0" y="0"/>
                </a:lnTo>
                <a:close/>
              </a:path>
            </a:pathLst>
          </a:custGeom>
          <a:blipFill>
            <a:blip r:embed="rId4">
              <a:extLst>
                <a:ext uri="{96DAC541-7B7A-43D3-8B79-37D633B846F1}">
                  <asvg:svgBlip xmlns:asvg="http://schemas.microsoft.com/office/drawing/2016/SVG/main" r:embed="rId5"/>
                </a:ext>
              </a:extLst>
            </a:blip>
            <a:stretch>
              <a:fillRect t="-24495" r="-368184"/>
            </a:stretch>
          </a:blipFill>
        </p:spPr>
      </p:sp>
      <p:sp>
        <p:nvSpPr>
          <p:cNvPr id="9" name="Freeform 9"/>
          <p:cNvSpPr/>
          <p:nvPr/>
        </p:nvSpPr>
        <p:spPr>
          <a:xfrm>
            <a:off x="539465" y="569053"/>
            <a:ext cx="877724" cy="740580"/>
          </a:xfrm>
          <a:custGeom>
            <a:avLst/>
            <a:gdLst/>
            <a:ahLst/>
            <a:cxnLst/>
            <a:rect l="l" t="t" r="r" b="b"/>
            <a:pathLst>
              <a:path w="877724" h="740580">
                <a:moveTo>
                  <a:pt x="0" y="0"/>
                </a:moveTo>
                <a:lnTo>
                  <a:pt x="877724" y="0"/>
                </a:lnTo>
                <a:lnTo>
                  <a:pt x="877724" y="740580"/>
                </a:lnTo>
                <a:lnTo>
                  <a:pt x="0" y="7405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510603" y="689349"/>
            <a:ext cx="4282302" cy="552450"/>
          </a:xfrm>
          <a:prstGeom prst="rect">
            <a:avLst/>
          </a:prstGeom>
        </p:spPr>
        <p:txBody>
          <a:bodyPr lIns="0" tIns="0" rIns="0" bIns="0" rtlCol="0" anchor="t">
            <a:spAutoFit/>
          </a:bodyPr>
          <a:lstStyle/>
          <a:p>
            <a:pPr algn="l">
              <a:lnSpc>
                <a:spcPts val="4200"/>
              </a:lnSpc>
            </a:pPr>
            <a:r>
              <a:rPr lang="en-US" sz="3500" b="1" spc="105">
                <a:solidFill>
                  <a:srgbClr val="000000"/>
                </a:solidFill>
                <a:latin typeface="Eastman Grotesque Bold"/>
                <a:ea typeface="Eastman Grotesque Bold"/>
                <a:cs typeface="Eastman Grotesque Bold"/>
                <a:sym typeface="Eastman Grotesque Bold"/>
              </a:rPr>
              <a:t>AttScan</a:t>
            </a:r>
          </a:p>
        </p:txBody>
      </p:sp>
      <p:sp>
        <p:nvSpPr>
          <p:cNvPr id="11" name="TextBox 11"/>
          <p:cNvSpPr txBox="1"/>
          <p:nvPr/>
        </p:nvSpPr>
        <p:spPr>
          <a:xfrm>
            <a:off x="2569943" y="3685613"/>
            <a:ext cx="2438069" cy="552450"/>
          </a:xfrm>
          <a:prstGeom prst="rect">
            <a:avLst/>
          </a:prstGeom>
        </p:spPr>
        <p:txBody>
          <a:bodyPr lIns="0" tIns="0" rIns="0" bIns="0" rtlCol="0" anchor="t">
            <a:spAutoFit/>
          </a:bodyPr>
          <a:lstStyle/>
          <a:p>
            <a:pPr algn="l">
              <a:lnSpc>
                <a:spcPts val="4200"/>
              </a:lnSpc>
            </a:pPr>
            <a:r>
              <a:rPr lang="en-US" sz="3500" b="1">
                <a:solidFill>
                  <a:srgbClr val="123586"/>
                </a:solidFill>
                <a:latin typeface="Public Sans Bold"/>
                <a:ea typeface="Public Sans Bold"/>
                <a:cs typeface="Public Sans Bold"/>
                <a:sym typeface="Public Sans Bold"/>
              </a:rPr>
              <a:t>Instructor</a:t>
            </a:r>
          </a:p>
        </p:txBody>
      </p:sp>
      <p:sp>
        <p:nvSpPr>
          <p:cNvPr id="12" name="Freeform 12"/>
          <p:cNvSpPr/>
          <p:nvPr/>
        </p:nvSpPr>
        <p:spPr>
          <a:xfrm>
            <a:off x="1824089" y="3660349"/>
            <a:ext cx="622029" cy="622029"/>
          </a:xfrm>
          <a:custGeom>
            <a:avLst/>
            <a:gdLst/>
            <a:ahLst/>
            <a:cxnLst/>
            <a:rect l="l" t="t" r="r" b="b"/>
            <a:pathLst>
              <a:path w="622029" h="622029">
                <a:moveTo>
                  <a:pt x="0" y="0"/>
                </a:moveTo>
                <a:lnTo>
                  <a:pt x="622029" y="0"/>
                </a:lnTo>
                <a:lnTo>
                  <a:pt x="622029" y="622029"/>
                </a:lnTo>
                <a:lnTo>
                  <a:pt x="0" y="6220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2838112" y="-303051"/>
            <a:ext cx="7618278" cy="7618278"/>
          </a:xfrm>
          <a:custGeom>
            <a:avLst/>
            <a:gdLst/>
            <a:ahLst/>
            <a:cxnLst/>
            <a:rect l="l" t="t" r="r" b="b"/>
            <a:pathLst>
              <a:path w="7618278" h="7618278">
                <a:moveTo>
                  <a:pt x="7618278" y="7618278"/>
                </a:moveTo>
                <a:lnTo>
                  <a:pt x="0" y="7618278"/>
                </a:lnTo>
                <a:lnTo>
                  <a:pt x="0" y="0"/>
                </a:lnTo>
                <a:lnTo>
                  <a:pt x="7618278" y="0"/>
                </a:lnTo>
                <a:lnTo>
                  <a:pt x="7618278" y="7618278"/>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rot="-2700000">
            <a:off x="13176602" y="4437332"/>
            <a:ext cx="3893021" cy="3893021"/>
            <a:chOff x="0" y="0"/>
            <a:chExt cx="1274510" cy="1274510"/>
          </a:xfrm>
        </p:grpSpPr>
        <p:sp>
          <p:nvSpPr>
            <p:cNvPr id="4" name="Freeform 4"/>
            <p:cNvSpPr/>
            <p:nvPr/>
          </p:nvSpPr>
          <p:spPr>
            <a:xfrm>
              <a:off x="0" y="0"/>
              <a:ext cx="1274510" cy="1274510"/>
            </a:xfrm>
            <a:custGeom>
              <a:avLst/>
              <a:gdLst/>
              <a:ahLst/>
              <a:cxnLst/>
              <a:rect l="l" t="t" r="r" b="b"/>
              <a:pathLst>
                <a:path w="1274510" h="1274510">
                  <a:moveTo>
                    <a:pt x="0" y="0"/>
                  </a:moveTo>
                  <a:lnTo>
                    <a:pt x="1274510" y="0"/>
                  </a:lnTo>
                  <a:lnTo>
                    <a:pt x="1274510" y="1274510"/>
                  </a:lnTo>
                  <a:lnTo>
                    <a:pt x="0" y="1274510"/>
                  </a:lnTo>
                  <a:close/>
                </a:path>
              </a:pathLst>
            </a:custGeom>
            <a:solidFill>
              <a:srgbClr val="123586"/>
            </a:solidFill>
          </p:spPr>
        </p:sp>
        <p:sp>
          <p:nvSpPr>
            <p:cNvPr id="5" name="TextBox 5"/>
            <p:cNvSpPr txBox="1"/>
            <p:nvPr/>
          </p:nvSpPr>
          <p:spPr>
            <a:xfrm>
              <a:off x="0" y="-38100"/>
              <a:ext cx="1274510" cy="1312610"/>
            </a:xfrm>
            <a:prstGeom prst="rect">
              <a:avLst/>
            </a:prstGeom>
          </p:spPr>
          <p:txBody>
            <a:bodyPr lIns="50800" tIns="50800" rIns="50800" bIns="50800" rtlCol="0" anchor="ctr"/>
            <a:lstStyle/>
            <a:p>
              <a:pPr algn="ctr">
                <a:lnSpc>
                  <a:spcPts val="2939"/>
                </a:lnSpc>
              </a:pPr>
              <a:endParaRPr/>
            </a:p>
          </p:txBody>
        </p:sp>
      </p:grpSp>
      <p:sp>
        <p:nvSpPr>
          <p:cNvPr id="6" name="TextBox 6"/>
          <p:cNvSpPr txBox="1"/>
          <p:nvPr/>
        </p:nvSpPr>
        <p:spPr>
          <a:xfrm>
            <a:off x="1510603" y="1919091"/>
            <a:ext cx="8881827" cy="1228725"/>
          </a:xfrm>
          <a:prstGeom prst="rect">
            <a:avLst/>
          </a:prstGeom>
        </p:spPr>
        <p:txBody>
          <a:bodyPr lIns="0" tIns="0" rIns="0" bIns="0" rtlCol="0" anchor="t">
            <a:spAutoFit/>
          </a:bodyPr>
          <a:lstStyle/>
          <a:p>
            <a:pPr algn="l">
              <a:lnSpc>
                <a:spcPts val="9600"/>
              </a:lnSpc>
            </a:pPr>
            <a:r>
              <a:rPr lang="en-US" sz="8000" b="1">
                <a:solidFill>
                  <a:srgbClr val="123586"/>
                </a:solidFill>
                <a:latin typeface="Eastman Grotesque Bold"/>
                <a:ea typeface="Eastman Grotesque Bold"/>
                <a:cs typeface="Eastman Grotesque Bold"/>
                <a:sym typeface="Eastman Grotesque Bold"/>
              </a:rPr>
              <a:t>Application Demo</a:t>
            </a:r>
          </a:p>
        </p:txBody>
      </p:sp>
      <p:sp>
        <p:nvSpPr>
          <p:cNvPr id="7" name="TextBox 7"/>
          <p:cNvSpPr txBox="1"/>
          <p:nvPr/>
        </p:nvSpPr>
        <p:spPr>
          <a:xfrm>
            <a:off x="2569943" y="4463536"/>
            <a:ext cx="7826159" cy="3583305"/>
          </a:xfrm>
          <a:prstGeom prst="rect">
            <a:avLst/>
          </a:prstGeom>
        </p:spPr>
        <p:txBody>
          <a:bodyPr lIns="0" tIns="0" rIns="0" bIns="0" rtlCol="0" anchor="t">
            <a:spAutoFit/>
          </a:bodyPr>
          <a:lstStyle/>
          <a:p>
            <a:pPr algn="just">
              <a:lnSpc>
                <a:spcPts val="4050"/>
              </a:lnSpc>
            </a:pPr>
            <a:r>
              <a:rPr lang="en-US" sz="2700">
                <a:solidFill>
                  <a:srgbClr val="000000"/>
                </a:solidFill>
                <a:latin typeface="Public Sans"/>
                <a:ea typeface="Public Sans"/>
                <a:cs typeface="Public Sans"/>
                <a:sym typeface="Public Sans"/>
              </a:rPr>
              <a:t>The Student uses AttScan to securely log their attendance during scheduled sessions.  Students can view their own attendance records through the mobile app, which promotes transparency and accountability. Students cannot register or modify their accounts, as these are created and managed by the Admin.</a:t>
            </a:r>
          </a:p>
        </p:txBody>
      </p:sp>
      <p:sp>
        <p:nvSpPr>
          <p:cNvPr id="8" name="Freeform 8"/>
          <p:cNvSpPr/>
          <p:nvPr/>
        </p:nvSpPr>
        <p:spPr>
          <a:xfrm rot="-5400000">
            <a:off x="15621088" y="9145645"/>
            <a:ext cx="853372" cy="1849324"/>
          </a:xfrm>
          <a:custGeom>
            <a:avLst/>
            <a:gdLst/>
            <a:ahLst/>
            <a:cxnLst/>
            <a:rect l="l" t="t" r="r" b="b"/>
            <a:pathLst>
              <a:path w="853372" h="1849324">
                <a:moveTo>
                  <a:pt x="0" y="0"/>
                </a:moveTo>
                <a:lnTo>
                  <a:pt x="853372" y="0"/>
                </a:lnTo>
                <a:lnTo>
                  <a:pt x="853372" y="1849324"/>
                </a:lnTo>
                <a:lnTo>
                  <a:pt x="0" y="1849324"/>
                </a:lnTo>
                <a:lnTo>
                  <a:pt x="0" y="0"/>
                </a:lnTo>
                <a:close/>
              </a:path>
            </a:pathLst>
          </a:custGeom>
          <a:blipFill>
            <a:blip r:embed="rId4">
              <a:extLst>
                <a:ext uri="{96DAC541-7B7A-43D3-8B79-37D633B846F1}">
                  <asvg:svgBlip xmlns:asvg="http://schemas.microsoft.com/office/drawing/2016/SVG/main" r:embed="rId5"/>
                </a:ext>
              </a:extLst>
            </a:blip>
            <a:stretch>
              <a:fillRect t="-24495" r="-368184"/>
            </a:stretch>
          </a:blipFill>
        </p:spPr>
      </p:sp>
      <p:sp>
        <p:nvSpPr>
          <p:cNvPr id="9" name="Freeform 9"/>
          <p:cNvSpPr/>
          <p:nvPr/>
        </p:nvSpPr>
        <p:spPr>
          <a:xfrm>
            <a:off x="539465" y="569053"/>
            <a:ext cx="877724" cy="740580"/>
          </a:xfrm>
          <a:custGeom>
            <a:avLst/>
            <a:gdLst/>
            <a:ahLst/>
            <a:cxnLst/>
            <a:rect l="l" t="t" r="r" b="b"/>
            <a:pathLst>
              <a:path w="877724" h="740580">
                <a:moveTo>
                  <a:pt x="0" y="0"/>
                </a:moveTo>
                <a:lnTo>
                  <a:pt x="877724" y="0"/>
                </a:lnTo>
                <a:lnTo>
                  <a:pt x="877724" y="740580"/>
                </a:lnTo>
                <a:lnTo>
                  <a:pt x="0" y="7405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510603" y="689349"/>
            <a:ext cx="4282302" cy="552450"/>
          </a:xfrm>
          <a:prstGeom prst="rect">
            <a:avLst/>
          </a:prstGeom>
        </p:spPr>
        <p:txBody>
          <a:bodyPr lIns="0" tIns="0" rIns="0" bIns="0" rtlCol="0" anchor="t">
            <a:spAutoFit/>
          </a:bodyPr>
          <a:lstStyle/>
          <a:p>
            <a:pPr algn="l">
              <a:lnSpc>
                <a:spcPts val="4200"/>
              </a:lnSpc>
            </a:pPr>
            <a:r>
              <a:rPr lang="en-US" sz="3500" b="1" spc="105">
                <a:solidFill>
                  <a:srgbClr val="000000"/>
                </a:solidFill>
                <a:latin typeface="Eastman Grotesque Bold"/>
                <a:ea typeface="Eastman Grotesque Bold"/>
                <a:cs typeface="Eastman Grotesque Bold"/>
                <a:sym typeface="Eastman Grotesque Bold"/>
              </a:rPr>
              <a:t>AttScan</a:t>
            </a:r>
          </a:p>
        </p:txBody>
      </p:sp>
      <p:sp>
        <p:nvSpPr>
          <p:cNvPr id="11" name="TextBox 11"/>
          <p:cNvSpPr txBox="1"/>
          <p:nvPr/>
        </p:nvSpPr>
        <p:spPr>
          <a:xfrm>
            <a:off x="2569943" y="3685613"/>
            <a:ext cx="1814614" cy="552450"/>
          </a:xfrm>
          <a:prstGeom prst="rect">
            <a:avLst/>
          </a:prstGeom>
        </p:spPr>
        <p:txBody>
          <a:bodyPr lIns="0" tIns="0" rIns="0" bIns="0" rtlCol="0" anchor="t">
            <a:spAutoFit/>
          </a:bodyPr>
          <a:lstStyle/>
          <a:p>
            <a:pPr algn="l">
              <a:lnSpc>
                <a:spcPts val="4200"/>
              </a:lnSpc>
            </a:pPr>
            <a:r>
              <a:rPr lang="en-US" sz="3500" b="1">
                <a:solidFill>
                  <a:srgbClr val="123586"/>
                </a:solidFill>
                <a:latin typeface="Public Sans Bold"/>
                <a:ea typeface="Public Sans Bold"/>
                <a:cs typeface="Public Sans Bold"/>
                <a:sym typeface="Public Sans Bold"/>
              </a:rPr>
              <a:t>Student</a:t>
            </a:r>
          </a:p>
        </p:txBody>
      </p:sp>
      <p:sp>
        <p:nvSpPr>
          <p:cNvPr id="12" name="Freeform 12"/>
          <p:cNvSpPr/>
          <p:nvPr/>
        </p:nvSpPr>
        <p:spPr>
          <a:xfrm>
            <a:off x="1824089" y="3660349"/>
            <a:ext cx="622029" cy="622029"/>
          </a:xfrm>
          <a:custGeom>
            <a:avLst/>
            <a:gdLst/>
            <a:ahLst/>
            <a:cxnLst/>
            <a:rect l="l" t="t" r="r" b="b"/>
            <a:pathLst>
              <a:path w="622029" h="622029">
                <a:moveTo>
                  <a:pt x="0" y="0"/>
                </a:moveTo>
                <a:lnTo>
                  <a:pt x="622029" y="0"/>
                </a:lnTo>
                <a:lnTo>
                  <a:pt x="622029" y="622029"/>
                </a:lnTo>
                <a:lnTo>
                  <a:pt x="0" y="6220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97823" y="0"/>
            <a:ext cx="2937046" cy="10287000"/>
            <a:chOff x="0" y="0"/>
            <a:chExt cx="773543" cy="2709333"/>
          </a:xfrm>
        </p:grpSpPr>
        <p:sp>
          <p:nvSpPr>
            <p:cNvPr id="3" name="Freeform 3"/>
            <p:cNvSpPr/>
            <p:nvPr/>
          </p:nvSpPr>
          <p:spPr>
            <a:xfrm>
              <a:off x="0" y="0"/>
              <a:ext cx="773543" cy="2709333"/>
            </a:xfrm>
            <a:custGeom>
              <a:avLst/>
              <a:gdLst/>
              <a:ahLst/>
              <a:cxnLst/>
              <a:rect l="l" t="t" r="r" b="b"/>
              <a:pathLst>
                <a:path w="773543" h="2709333">
                  <a:moveTo>
                    <a:pt x="0" y="0"/>
                  </a:moveTo>
                  <a:lnTo>
                    <a:pt x="773543" y="0"/>
                  </a:lnTo>
                  <a:lnTo>
                    <a:pt x="773543" y="2709333"/>
                  </a:lnTo>
                  <a:lnTo>
                    <a:pt x="0" y="2709333"/>
                  </a:lnTo>
                  <a:close/>
                </a:path>
              </a:pathLst>
            </a:custGeom>
            <a:solidFill>
              <a:srgbClr val="517DED"/>
            </a:solidFill>
          </p:spPr>
        </p:sp>
        <p:sp>
          <p:nvSpPr>
            <p:cNvPr id="4" name="TextBox 4"/>
            <p:cNvSpPr txBox="1"/>
            <p:nvPr/>
          </p:nvSpPr>
          <p:spPr>
            <a:xfrm>
              <a:off x="0" y="-38100"/>
              <a:ext cx="773543" cy="2747433"/>
            </a:xfrm>
            <a:prstGeom prst="rect">
              <a:avLst/>
            </a:prstGeom>
          </p:spPr>
          <p:txBody>
            <a:bodyPr lIns="50800" tIns="50800" rIns="50800" bIns="50800" rtlCol="0" anchor="ctr"/>
            <a:lstStyle/>
            <a:p>
              <a:pPr algn="ctr">
                <a:lnSpc>
                  <a:spcPts val="2939"/>
                </a:lnSpc>
              </a:pPr>
              <a:endParaRPr/>
            </a:p>
          </p:txBody>
        </p:sp>
      </p:grpSp>
      <p:grpSp>
        <p:nvGrpSpPr>
          <p:cNvPr id="5" name="Group 5"/>
          <p:cNvGrpSpPr/>
          <p:nvPr/>
        </p:nvGrpSpPr>
        <p:grpSpPr>
          <a:xfrm>
            <a:off x="13384565" y="3742313"/>
            <a:ext cx="3687350" cy="10287000"/>
            <a:chOff x="0" y="0"/>
            <a:chExt cx="971154" cy="2709333"/>
          </a:xfrm>
        </p:grpSpPr>
        <p:sp>
          <p:nvSpPr>
            <p:cNvPr id="6" name="Freeform 6"/>
            <p:cNvSpPr/>
            <p:nvPr/>
          </p:nvSpPr>
          <p:spPr>
            <a:xfrm>
              <a:off x="0" y="0"/>
              <a:ext cx="971154" cy="2709333"/>
            </a:xfrm>
            <a:custGeom>
              <a:avLst/>
              <a:gdLst/>
              <a:ahLst/>
              <a:cxnLst/>
              <a:rect l="l" t="t" r="r" b="b"/>
              <a:pathLst>
                <a:path w="971154" h="2709333">
                  <a:moveTo>
                    <a:pt x="0" y="0"/>
                  </a:moveTo>
                  <a:lnTo>
                    <a:pt x="971154" y="0"/>
                  </a:lnTo>
                  <a:lnTo>
                    <a:pt x="971154" y="2709333"/>
                  </a:lnTo>
                  <a:lnTo>
                    <a:pt x="0" y="2709333"/>
                  </a:lnTo>
                  <a:close/>
                </a:path>
              </a:pathLst>
            </a:custGeom>
            <a:solidFill>
              <a:srgbClr val="123586"/>
            </a:solidFill>
          </p:spPr>
        </p:sp>
        <p:sp>
          <p:nvSpPr>
            <p:cNvPr id="7" name="TextBox 7"/>
            <p:cNvSpPr txBox="1"/>
            <p:nvPr/>
          </p:nvSpPr>
          <p:spPr>
            <a:xfrm>
              <a:off x="0" y="-38100"/>
              <a:ext cx="971154" cy="2747433"/>
            </a:xfrm>
            <a:prstGeom prst="rect">
              <a:avLst/>
            </a:prstGeom>
          </p:spPr>
          <p:txBody>
            <a:bodyPr lIns="50800" tIns="50800" rIns="50800" bIns="50800" rtlCol="0" anchor="ctr"/>
            <a:lstStyle/>
            <a:p>
              <a:pPr algn="ctr">
                <a:lnSpc>
                  <a:spcPts val="2939"/>
                </a:lnSpc>
              </a:pPr>
              <a:endParaRPr/>
            </a:p>
          </p:txBody>
        </p:sp>
      </p:grpSp>
      <p:grpSp>
        <p:nvGrpSpPr>
          <p:cNvPr id="8" name="Group 8"/>
          <p:cNvGrpSpPr/>
          <p:nvPr/>
        </p:nvGrpSpPr>
        <p:grpSpPr>
          <a:xfrm>
            <a:off x="11197823" y="805267"/>
            <a:ext cx="5874092" cy="587409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2"/>
              <a:stretch>
                <a:fillRect l="-12500" r="-12500"/>
              </a:stretch>
            </a:blipFill>
            <a:ln w="190500" cap="sq">
              <a:solidFill>
                <a:srgbClr val="123586"/>
              </a:solidFill>
              <a:prstDash val="solid"/>
              <a:miter/>
            </a:ln>
          </p:spPr>
        </p:sp>
      </p:grpSp>
      <p:sp>
        <p:nvSpPr>
          <p:cNvPr id="10" name="Freeform 10"/>
          <p:cNvSpPr/>
          <p:nvPr/>
        </p:nvSpPr>
        <p:spPr>
          <a:xfrm rot="-5400000">
            <a:off x="16541800" y="978498"/>
            <a:ext cx="851963" cy="1846271"/>
          </a:xfrm>
          <a:custGeom>
            <a:avLst/>
            <a:gdLst/>
            <a:ahLst/>
            <a:cxnLst/>
            <a:rect l="l" t="t" r="r" b="b"/>
            <a:pathLst>
              <a:path w="851963" h="1846271">
                <a:moveTo>
                  <a:pt x="0" y="0"/>
                </a:moveTo>
                <a:lnTo>
                  <a:pt x="851964" y="0"/>
                </a:lnTo>
                <a:lnTo>
                  <a:pt x="851964" y="1846271"/>
                </a:lnTo>
                <a:lnTo>
                  <a:pt x="0" y="1846271"/>
                </a:lnTo>
                <a:lnTo>
                  <a:pt x="0" y="0"/>
                </a:lnTo>
                <a:close/>
              </a:path>
            </a:pathLst>
          </a:custGeom>
          <a:blipFill>
            <a:blip r:embed="rId3">
              <a:extLst>
                <a:ext uri="{96DAC541-7B7A-43D3-8B79-37D633B846F1}">
                  <asvg:svgBlip xmlns:asvg="http://schemas.microsoft.com/office/drawing/2016/SVG/main" r:embed="rId4"/>
                </a:ext>
              </a:extLst>
            </a:blip>
            <a:stretch>
              <a:fillRect t="-24495" r="-368184"/>
            </a:stretch>
          </a:blipFill>
        </p:spPr>
      </p:sp>
      <p:sp>
        <p:nvSpPr>
          <p:cNvPr id="11" name="AutoShape 11"/>
          <p:cNvSpPr/>
          <p:nvPr/>
        </p:nvSpPr>
        <p:spPr>
          <a:xfrm flipV="1">
            <a:off x="5105484" y="9331454"/>
            <a:ext cx="5050096" cy="33338"/>
          </a:xfrm>
          <a:prstGeom prst="line">
            <a:avLst/>
          </a:prstGeom>
          <a:ln w="66675" cap="flat">
            <a:solidFill>
              <a:srgbClr val="123586"/>
            </a:solidFill>
            <a:prstDash val="solid"/>
            <a:headEnd type="none" w="sm" len="sm"/>
            <a:tailEnd type="triangle" w="lg" len="med"/>
          </a:ln>
        </p:spPr>
      </p:sp>
      <p:sp>
        <p:nvSpPr>
          <p:cNvPr id="12" name="TextBox 12"/>
          <p:cNvSpPr txBox="1"/>
          <p:nvPr/>
        </p:nvSpPr>
        <p:spPr>
          <a:xfrm>
            <a:off x="1332233" y="3669030"/>
            <a:ext cx="9043046" cy="1647825"/>
          </a:xfrm>
          <a:prstGeom prst="rect">
            <a:avLst/>
          </a:prstGeom>
        </p:spPr>
        <p:txBody>
          <a:bodyPr lIns="0" tIns="0" rIns="0" bIns="0" rtlCol="0" anchor="t">
            <a:spAutoFit/>
          </a:bodyPr>
          <a:lstStyle/>
          <a:p>
            <a:pPr algn="ctr">
              <a:lnSpc>
                <a:spcPts val="12959"/>
              </a:lnSpc>
            </a:pPr>
            <a:r>
              <a:rPr lang="en-US" sz="10799" b="1">
                <a:solidFill>
                  <a:srgbClr val="123586"/>
                </a:solidFill>
                <a:latin typeface="Eastman Grotesque Bold"/>
                <a:ea typeface="Eastman Grotesque Bold"/>
                <a:cs typeface="Eastman Grotesque Bold"/>
                <a:sym typeface="Eastman Grotesque Bold"/>
              </a:rPr>
              <a:t>Thank you!!</a:t>
            </a:r>
          </a:p>
        </p:txBody>
      </p:sp>
      <p:grpSp>
        <p:nvGrpSpPr>
          <p:cNvPr id="13" name="Group 13"/>
          <p:cNvGrpSpPr/>
          <p:nvPr/>
        </p:nvGrpSpPr>
        <p:grpSpPr>
          <a:xfrm>
            <a:off x="1000405" y="1028700"/>
            <a:ext cx="8210157" cy="817345"/>
            <a:chOff x="0" y="0"/>
            <a:chExt cx="10946876" cy="1089793"/>
          </a:xfrm>
        </p:grpSpPr>
        <p:sp>
          <p:nvSpPr>
            <p:cNvPr id="14" name="Freeform 14"/>
            <p:cNvSpPr/>
            <p:nvPr/>
          </p:nvSpPr>
          <p:spPr>
            <a:xfrm>
              <a:off x="0" y="0"/>
              <a:ext cx="1226372" cy="1034752"/>
            </a:xfrm>
            <a:custGeom>
              <a:avLst/>
              <a:gdLst/>
              <a:ahLst/>
              <a:cxnLst/>
              <a:rect l="l" t="t" r="r" b="b"/>
              <a:pathLst>
                <a:path w="1226372" h="1034752">
                  <a:moveTo>
                    <a:pt x="0" y="0"/>
                  </a:moveTo>
                  <a:lnTo>
                    <a:pt x="1226372" y="0"/>
                  </a:lnTo>
                  <a:lnTo>
                    <a:pt x="1226372" y="1034752"/>
                  </a:lnTo>
                  <a:lnTo>
                    <a:pt x="0" y="1034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1496592" y="54743"/>
              <a:ext cx="9450284" cy="1035050"/>
            </a:xfrm>
            <a:prstGeom prst="rect">
              <a:avLst/>
            </a:prstGeom>
          </p:spPr>
          <p:txBody>
            <a:bodyPr lIns="0" tIns="0" rIns="0" bIns="0" rtlCol="0" anchor="t">
              <a:spAutoFit/>
            </a:bodyPr>
            <a:lstStyle/>
            <a:p>
              <a:pPr algn="l">
                <a:lnSpc>
                  <a:spcPts val="6000"/>
                </a:lnSpc>
              </a:pPr>
              <a:r>
                <a:rPr lang="en-US" sz="5000" b="1" spc="150">
                  <a:solidFill>
                    <a:srgbClr val="000000"/>
                  </a:solidFill>
                  <a:latin typeface="Eastman Grotesque Bold"/>
                  <a:ea typeface="Eastman Grotesque Bold"/>
                  <a:cs typeface="Eastman Grotesque Bold"/>
                  <a:sym typeface="Eastman Grotesque Bold"/>
                </a:rPr>
                <a:t>AttScan</a:t>
              </a:r>
            </a:p>
          </p:txBody>
        </p:sp>
      </p:grpSp>
      <p:sp>
        <p:nvSpPr>
          <p:cNvPr id="16" name="TextBox 16"/>
          <p:cNvSpPr txBox="1"/>
          <p:nvPr/>
        </p:nvSpPr>
        <p:spPr>
          <a:xfrm>
            <a:off x="1000405" y="9017129"/>
            <a:ext cx="3503500" cy="609600"/>
          </a:xfrm>
          <a:prstGeom prst="rect">
            <a:avLst/>
          </a:prstGeom>
        </p:spPr>
        <p:txBody>
          <a:bodyPr lIns="0" tIns="0" rIns="0" bIns="0" rtlCol="0" anchor="t">
            <a:spAutoFit/>
          </a:bodyPr>
          <a:lstStyle/>
          <a:p>
            <a:pPr algn="l">
              <a:lnSpc>
                <a:spcPts val="4715"/>
              </a:lnSpc>
            </a:pPr>
            <a:r>
              <a:rPr lang="en-US" sz="3929" b="1">
                <a:solidFill>
                  <a:srgbClr val="123586"/>
                </a:solidFill>
                <a:latin typeface="Public Sans Bold"/>
                <a:ea typeface="Public Sans Bold"/>
                <a:cs typeface="Public Sans Bold"/>
                <a:sym typeface="Public Sans Bold"/>
              </a:rPr>
              <a:t>IT-3C: TEAM 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51574" y="5457381"/>
            <a:ext cx="7460770" cy="746077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2"/>
              <a:stretch>
                <a:fillRect/>
              </a:stretch>
            </a:blipFill>
            <a:ln w="190500" cap="sq">
              <a:solidFill>
                <a:srgbClr val="123586"/>
              </a:solidFill>
              <a:prstDash val="solid"/>
              <a:miter/>
            </a:ln>
          </p:spPr>
        </p:sp>
      </p:grpSp>
      <p:sp>
        <p:nvSpPr>
          <p:cNvPr id="4" name="Freeform 4"/>
          <p:cNvSpPr/>
          <p:nvPr/>
        </p:nvSpPr>
        <p:spPr>
          <a:xfrm flipV="1">
            <a:off x="-6212977" y="-2377736"/>
            <a:ext cx="10192919" cy="9619567"/>
          </a:xfrm>
          <a:custGeom>
            <a:avLst/>
            <a:gdLst/>
            <a:ahLst/>
            <a:cxnLst/>
            <a:rect l="l" t="t" r="r" b="b"/>
            <a:pathLst>
              <a:path w="10192919" h="9619567">
                <a:moveTo>
                  <a:pt x="0" y="9619567"/>
                </a:moveTo>
                <a:lnTo>
                  <a:pt x="10192919" y="9619567"/>
                </a:lnTo>
                <a:lnTo>
                  <a:pt x="10192919" y="0"/>
                </a:lnTo>
                <a:lnTo>
                  <a:pt x="0" y="0"/>
                </a:lnTo>
                <a:lnTo>
                  <a:pt x="0" y="9619567"/>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5" name="Freeform 5"/>
          <p:cNvSpPr/>
          <p:nvPr/>
        </p:nvSpPr>
        <p:spPr>
          <a:xfrm flipH="1">
            <a:off x="14106791" y="1205116"/>
            <a:ext cx="10192919" cy="9619567"/>
          </a:xfrm>
          <a:custGeom>
            <a:avLst/>
            <a:gdLst/>
            <a:ahLst/>
            <a:cxnLst/>
            <a:rect l="l" t="t" r="r" b="b"/>
            <a:pathLst>
              <a:path w="10192919" h="9619567">
                <a:moveTo>
                  <a:pt x="10192919" y="0"/>
                </a:moveTo>
                <a:lnTo>
                  <a:pt x="0" y="0"/>
                </a:lnTo>
                <a:lnTo>
                  <a:pt x="0" y="9619568"/>
                </a:lnTo>
                <a:lnTo>
                  <a:pt x="10192919" y="9619568"/>
                </a:lnTo>
                <a:lnTo>
                  <a:pt x="10192919"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6" name="Group 6"/>
          <p:cNvGrpSpPr/>
          <p:nvPr/>
        </p:nvGrpSpPr>
        <p:grpSpPr>
          <a:xfrm>
            <a:off x="13854979" y="-4009939"/>
            <a:ext cx="7460770" cy="746077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5"/>
              <a:stretch>
                <a:fillRect l="-17101" r="-16231"/>
              </a:stretch>
            </a:blipFill>
            <a:ln w="190500" cap="sq">
              <a:solidFill>
                <a:srgbClr val="123586"/>
              </a:solidFill>
              <a:prstDash val="solid"/>
              <a:miter/>
            </a:ln>
          </p:spPr>
        </p:sp>
      </p:grpSp>
      <p:sp>
        <p:nvSpPr>
          <p:cNvPr id="8" name="Freeform 8"/>
          <p:cNvSpPr/>
          <p:nvPr/>
        </p:nvSpPr>
        <p:spPr>
          <a:xfrm>
            <a:off x="7467167" y="334786"/>
            <a:ext cx="794739" cy="670561"/>
          </a:xfrm>
          <a:custGeom>
            <a:avLst/>
            <a:gdLst/>
            <a:ahLst/>
            <a:cxnLst/>
            <a:rect l="l" t="t" r="r" b="b"/>
            <a:pathLst>
              <a:path w="794739" h="670561">
                <a:moveTo>
                  <a:pt x="0" y="0"/>
                </a:moveTo>
                <a:lnTo>
                  <a:pt x="794739" y="0"/>
                </a:lnTo>
                <a:lnTo>
                  <a:pt x="794739" y="670562"/>
                </a:lnTo>
                <a:lnTo>
                  <a:pt x="0" y="6705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3553933" y="1396972"/>
            <a:ext cx="10951440" cy="1209675"/>
          </a:xfrm>
          <a:prstGeom prst="rect">
            <a:avLst/>
          </a:prstGeom>
        </p:spPr>
        <p:txBody>
          <a:bodyPr lIns="0" tIns="0" rIns="0" bIns="0" rtlCol="0" anchor="t">
            <a:spAutoFit/>
          </a:bodyPr>
          <a:lstStyle/>
          <a:p>
            <a:pPr algn="ctr">
              <a:lnSpc>
                <a:spcPts val="9599"/>
              </a:lnSpc>
            </a:pPr>
            <a:r>
              <a:rPr lang="en-US" sz="7999" b="1">
                <a:solidFill>
                  <a:srgbClr val="123586"/>
                </a:solidFill>
                <a:latin typeface="Eastman Grotesque Bold"/>
                <a:ea typeface="Eastman Grotesque Bold"/>
                <a:cs typeface="Eastman Grotesque Bold"/>
                <a:sym typeface="Eastman Grotesque Bold"/>
              </a:rPr>
              <a:t>Presentation Outline</a:t>
            </a:r>
          </a:p>
        </p:txBody>
      </p:sp>
      <p:sp>
        <p:nvSpPr>
          <p:cNvPr id="10" name="TextBox 10"/>
          <p:cNvSpPr txBox="1"/>
          <p:nvPr/>
        </p:nvSpPr>
        <p:spPr>
          <a:xfrm>
            <a:off x="8346489" y="451433"/>
            <a:ext cx="3877430" cy="481732"/>
          </a:xfrm>
          <a:prstGeom prst="rect">
            <a:avLst/>
          </a:prstGeom>
        </p:spPr>
        <p:txBody>
          <a:bodyPr lIns="0" tIns="0" rIns="0" bIns="0" rtlCol="0" anchor="t">
            <a:spAutoFit/>
          </a:bodyPr>
          <a:lstStyle/>
          <a:p>
            <a:pPr algn="l">
              <a:lnSpc>
                <a:spcPts val="3755"/>
              </a:lnSpc>
            </a:pPr>
            <a:r>
              <a:rPr lang="en-US" sz="3129" b="1" spc="93">
                <a:solidFill>
                  <a:srgbClr val="000000"/>
                </a:solidFill>
                <a:latin typeface="Eastman Grotesque Bold"/>
                <a:ea typeface="Eastman Grotesque Bold"/>
                <a:cs typeface="Eastman Grotesque Bold"/>
                <a:sym typeface="Eastman Grotesque Bold"/>
              </a:rPr>
              <a:t>AttScan</a:t>
            </a:r>
          </a:p>
        </p:txBody>
      </p:sp>
      <p:sp>
        <p:nvSpPr>
          <p:cNvPr id="11" name="Freeform 11"/>
          <p:cNvSpPr/>
          <p:nvPr/>
        </p:nvSpPr>
        <p:spPr>
          <a:xfrm>
            <a:off x="5975885" y="3204342"/>
            <a:ext cx="446954" cy="446954"/>
          </a:xfrm>
          <a:custGeom>
            <a:avLst/>
            <a:gdLst/>
            <a:ahLst/>
            <a:cxnLst/>
            <a:rect l="l" t="t" r="r" b="b"/>
            <a:pathLst>
              <a:path w="446954" h="446954">
                <a:moveTo>
                  <a:pt x="0" y="0"/>
                </a:moveTo>
                <a:lnTo>
                  <a:pt x="446955" y="0"/>
                </a:lnTo>
                <a:lnTo>
                  <a:pt x="446955" y="446955"/>
                </a:lnTo>
                <a:lnTo>
                  <a:pt x="0" y="4469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6600458" y="2825722"/>
            <a:ext cx="4336657" cy="882934"/>
          </a:xfrm>
          <a:prstGeom prst="rect">
            <a:avLst/>
          </a:prstGeom>
        </p:spPr>
        <p:txBody>
          <a:bodyPr wrap="square" lIns="0" tIns="0" rIns="0" bIns="0" rtlCol="0" anchor="t">
            <a:spAutoFit/>
          </a:bodyPr>
          <a:lstStyle/>
          <a:p>
            <a:pPr algn="l">
              <a:lnSpc>
                <a:spcPts val="7349"/>
              </a:lnSpc>
              <a:spcBef>
                <a:spcPct val="0"/>
              </a:spcBef>
            </a:pPr>
            <a:r>
              <a:rPr lang="en-US" sz="5249" b="1" dirty="0">
                <a:solidFill>
                  <a:srgbClr val="123586"/>
                </a:solidFill>
                <a:latin typeface="Agrandir Bold"/>
                <a:ea typeface="Agrandir Bold"/>
                <a:cs typeface="Agrandir Bold"/>
                <a:sym typeface="Agrandir Bold"/>
              </a:rPr>
              <a:t>Introduction</a:t>
            </a:r>
          </a:p>
        </p:txBody>
      </p:sp>
      <p:sp>
        <p:nvSpPr>
          <p:cNvPr id="13" name="Freeform 13"/>
          <p:cNvSpPr/>
          <p:nvPr/>
        </p:nvSpPr>
        <p:spPr>
          <a:xfrm>
            <a:off x="5975885" y="4050031"/>
            <a:ext cx="446954" cy="446954"/>
          </a:xfrm>
          <a:custGeom>
            <a:avLst/>
            <a:gdLst/>
            <a:ahLst/>
            <a:cxnLst/>
            <a:rect l="l" t="t" r="r" b="b"/>
            <a:pathLst>
              <a:path w="446954" h="446954">
                <a:moveTo>
                  <a:pt x="0" y="0"/>
                </a:moveTo>
                <a:lnTo>
                  <a:pt x="446955" y="0"/>
                </a:lnTo>
                <a:lnTo>
                  <a:pt x="446955" y="446954"/>
                </a:lnTo>
                <a:lnTo>
                  <a:pt x="0" y="4469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6600458" y="3671411"/>
            <a:ext cx="3915141" cy="882934"/>
          </a:xfrm>
          <a:prstGeom prst="rect">
            <a:avLst/>
          </a:prstGeom>
        </p:spPr>
        <p:txBody>
          <a:bodyPr wrap="square" lIns="0" tIns="0" rIns="0" bIns="0" rtlCol="0" anchor="t">
            <a:spAutoFit/>
          </a:bodyPr>
          <a:lstStyle/>
          <a:p>
            <a:pPr algn="l">
              <a:lnSpc>
                <a:spcPts val="7349"/>
              </a:lnSpc>
              <a:spcBef>
                <a:spcPct val="0"/>
              </a:spcBef>
            </a:pPr>
            <a:r>
              <a:rPr lang="en-US" sz="5249" b="1" dirty="0">
                <a:solidFill>
                  <a:srgbClr val="123586"/>
                </a:solidFill>
                <a:latin typeface="Agrandir Bold"/>
                <a:ea typeface="Agrandir Bold"/>
                <a:cs typeface="Agrandir Bold"/>
                <a:sym typeface="Agrandir Bold"/>
              </a:rPr>
              <a:t>Objective</a:t>
            </a:r>
          </a:p>
        </p:txBody>
      </p:sp>
      <p:sp>
        <p:nvSpPr>
          <p:cNvPr id="15" name="Freeform 15"/>
          <p:cNvSpPr/>
          <p:nvPr/>
        </p:nvSpPr>
        <p:spPr>
          <a:xfrm>
            <a:off x="5975885" y="4892401"/>
            <a:ext cx="446954" cy="446954"/>
          </a:xfrm>
          <a:custGeom>
            <a:avLst/>
            <a:gdLst/>
            <a:ahLst/>
            <a:cxnLst/>
            <a:rect l="l" t="t" r="r" b="b"/>
            <a:pathLst>
              <a:path w="446954" h="446954">
                <a:moveTo>
                  <a:pt x="0" y="0"/>
                </a:moveTo>
                <a:lnTo>
                  <a:pt x="446955" y="0"/>
                </a:lnTo>
                <a:lnTo>
                  <a:pt x="446955" y="446954"/>
                </a:lnTo>
                <a:lnTo>
                  <a:pt x="0" y="4469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TextBox 16"/>
          <p:cNvSpPr txBox="1"/>
          <p:nvPr/>
        </p:nvSpPr>
        <p:spPr>
          <a:xfrm>
            <a:off x="6709447" y="4639859"/>
            <a:ext cx="2059339" cy="1040227"/>
          </a:xfrm>
          <a:prstGeom prst="rect">
            <a:avLst/>
          </a:prstGeom>
        </p:spPr>
        <p:txBody>
          <a:bodyPr lIns="0" tIns="0" rIns="0" bIns="0" rtlCol="0" anchor="t">
            <a:spAutoFit/>
          </a:bodyPr>
          <a:lstStyle/>
          <a:p>
            <a:pPr algn="l">
              <a:lnSpc>
                <a:spcPts val="7349"/>
              </a:lnSpc>
              <a:spcBef>
                <a:spcPct val="0"/>
              </a:spcBef>
            </a:pPr>
            <a:r>
              <a:rPr lang="en-US" sz="5249" b="1" dirty="0">
                <a:solidFill>
                  <a:srgbClr val="123586"/>
                </a:solidFill>
                <a:latin typeface="Agrandir Bold"/>
                <a:ea typeface="Agrandir Bold"/>
                <a:cs typeface="Agrandir Bold"/>
                <a:sym typeface="Agrandir Bold"/>
              </a:rPr>
              <a:t>Scope</a:t>
            </a:r>
          </a:p>
        </p:txBody>
      </p:sp>
      <p:sp>
        <p:nvSpPr>
          <p:cNvPr id="17" name="Freeform 17"/>
          <p:cNvSpPr/>
          <p:nvPr/>
        </p:nvSpPr>
        <p:spPr>
          <a:xfrm>
            <a:off x="5975218" y="5734770"/>
            <a:ext cx="446954" cy="446954"/>
          </a:xfrm>
          <a:custGeom>
            <a:avLst/>
            <a:gdLst/>
            <a:ahLst/>
            <a:cxnLst/>
            <a:rect l="l" t="t" r="r" b="b"/>
            <a:pathLst>
              <a:path w="446954" h="446954">
                <a:moveTo>
                  <a:pt x="0" y="0"/>
                </a:moveTo>
                <a:lnTo>
                  <a:pt x="446954" y="0"/>
                </a:lnTo>
                <a:lnTo>
                  <a:pt x="446954" y="446954"/>
                </a:lnTo>
                <a:lnTo>
                  <a:pt x="0" y="4469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6599792" y="5356149"/>
            <a:ext cx="6430408" cy="882934"/>
          </a:xfrm>
          <a:prstGeom prst="rect">
            <a:avLst/>
          </a:prstGeom>
        </p:spPr>
        <p:txBody>
          <a:bodyPr wrap="square" lIns="0" tIns="0" rIns="0" bIns="0" rtlCol="0" anchor="t">
            <a:spAutoFit/>
          </a:bodyPr>
          <a:lstStyle/>
          <a:p>
            <a:pPr algn="l">
              <a:lnSpc>
                <a:spcPts val="7349"/>
              </a:lnSpc>
              <a:spcBef>
                <a:spcPct val="0"/>
              </a:spcBef>
            </a:pPr>
            <a:r>
              <a:rPr lang="en-US" sz="5249" b="1" dirty="0">
                <a:solidFill>
                  <a:srgbClr val="123586"/>
                </a:solidFill>
                <a:latin typeface="Agrandir Bold"/>
                <a:ea typeface="Agrandir Bold"/>
                <a:cs typeface="Agrandir Bold"/>
                <a:sym typeface="Agrandir Bold"/>
              </a:rPr>
              <a:t>Application Demo</a:t>
            </a:r>
          </a:p>
        </p:txBody>
      </p:sp>
      <p:sp>
        <p:nvSpPr>
          <p:cNvPr id="19" name="Freeform 19"/>
          <p:cNvSpPr/>
          <p:nvPr/>
        </p:nvSpPr>
        <p:spPr>
          <a:xfrm>
            <a:off x="6734431" y="6612441"/>
            <a:ext cx="333281" cy="333281"/>
          </a:xfrm>
          <a:custGeom>
            <a:avLst/>
            <a:gdLst/>
            <a:ahLst/>
            <a:cxnLst/>
            <a:rect l="l" t="t" r="r" b="b"/>
            <a:pathLst>
              <a:path w="333281" h="333281">
                <a:moveTo>
                  <a:pt x="0" y="0"/>
                </a:moveTo>
                <a:lnTo>
                  <a:pt x="333281" y="0"/>
                </a:lnTo>
                <a:lnTo>
                  <a:pt x="333281" y="333281"/>
                </a:lnTo>
                <a:lnTo>
                  <a:pt x="0" y="3332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TextBox 20"/>
          <p:cNvSpPr txBox="1"/>
          <p:nvPr/>
        </p:nvSpPr>
        <p:spPr>
          <a:xfrm>
            <a:off x="7313383" y="6481890"/>
            <a:ext cx="1661851" cy="627736"/>
          </a:xfrm>
          <a:prstGeom prst="rect">
            <a:avLst/>
          </a:prstGeom>
        </p:spPr>
        <p:txBody>
          <a:bodyPr wrap="square" lIns="0" tIns="0" rIns="0" bIns="0" rtlCol="0" anchor="t">
            <a:spAutoFit/>
          </a:bodyPr>
          <a:lstStyle/>
          <a:p>
            <a:pPr algn="l">
              <a:lnSpc>
                <a:spcPts val="5184"/>
              </a:lnSpc>
              <a:spcBef>
                <a:spcPct val="0"/>
              </a:spcBef>
            </a:pPr>
            <a:r>
              <a:rPr lang="en-US" sz="3703" i="1" dirty="0">
                <a:solidFill>
                  <a:srgbClr val="123586"/>
                </a:solidFill>
                <a:latin typeface="Agrandir Italics"/>
                <a:ea typeface="Agrandir Italics"/>
                <a:cs typeface="Agrandir Italics"/>
                <a:sym typeface="Agrandir Italics"/>
              </a:rPr>
              <a:t>Admin</a:t>
            </a:r>
          </a:p>
        </p:txBody>
      </p:sp>
      <p:sp>
        <p:nvSpPr>
          <p:cNvPr id="21" name="TextBox 21"/>
          <p:cNvSpPr txBox="1"/>
          <p:nvPr/>
        </p:nvSpPr>
        <p:spPr>
          <a:xfrm>
            <a:off x="7272814" y="7030906"/>
            <a:ext cx="2579788" cy="627736"/>
          </a:xfrm>
          <a:prstGeom prst="rect">
            <a:avLst/>
          </a:prstGeom>
        </p:spPr>
        <p:txBody>
          <a:bodyPr wrap="square" lIns="0" tIns="0" rIns="0" bIns="0" rtlCol="0" anchor="t">
            <a:spAutoFit/>
          </a:bodyPr>
          <a:lstStyle/>
          <a:p>
            <a:pPr algn="l">
              <a:lnSpc>
                <a:spcPts val="5184"/>
              </a:lnSpc>
              <a:spcBef>
                <a:spcPct val="0"/>
              </a:spcBef>
            </a:pPr>
            <a:r>
              <a:rPr lang="en-US" sz="3703" i="1" dirty="0">
                <a:solidFill>
                  <a:srgbClr val="123586"/>
                </a:solidFill>
                <a:latin typeface="Agrandir Italics"/>
                <a:ea typeface="Agrandir Italics"/>
                <a:cs typeface="Agrandir Italics"/>
                <a:sym typeface="Agrandir Italics"/>
              </a:rPr>
              <a:t>Instructor</a:t>
            </a:r>
          </a:p>
        </p:txBody>
      </p:sp>
      <p:sp>
        <p:nvSpPr>
          <p:cNvPr id="22" name="TextBox 22"/>
          <p:cNvSpPr txBox="1"/>
          <p:nvPr/>
        </p:nvSpPr>
        <p:spPr>
          <a:xfrm>
            <a:off x="7256164" y="7686397"/>
            <a:ext cx="2442583" cy="627736"/>
          </a:xfrm>
          <a:prstGeom prst="rect">
            <a:avLst/>
          </a:prstGeom>
        </p:spPr>
        <p:txBody>
          <a:bodyPr wrap="square" lIns="0" tIns="0" rIns="0" bIns="0" rtlCol="0" anchor="t">
            <a:spAutoFit/>
          </a:bodyPr>
          <a:lstStyle/>
          <a:p>
            <a:pPr algn="l">
              <a:lnSpc>
                <a:spcPts val="5184"/>
              </a:lnSpc>
              <a:spcBef>
                <a:spcPct val="0"/>
              </a:spcBef>
            </a:pPr>
            <a:r>
              <a:rPr lang="en-US" sz="3703" i="1" dirty="0">
                <a:solidFill>
                  <a:srgbClr val="123586"/>
                </a:solidFill>
                <a:latin typeface="Agrandir Italics"/>
                <a:ea typeface="Agrandir Italics"/>
                <a:cs typeface="Agrandir Italics"/>
                <a:sym typeface="Agrandir Italics"/>
              </a:rPr>
              <a:t>Student</a:t>
            </a:r>
          </a:p>
        </p:txBody>
      </p:sp>
      <p:sp>
        <p:nvSpPr>
          <p:cNvPr id="23" name="Freeform 23"/>
          <p:cNvSpPr/>
          <p:nvPr/>
        </p:nvSpPr>
        <p:spPr>
          <a:xfrm>
            <a:off x="6734432" y="7313858"/>
            <a:ext cx="333281" cy="333281"/>
          </a:xfrm>
          <a:custGeom>
            <a:avLst/>
            <a:gdLst/>
            <a:ahLst/>
            <a:cxnLst/>
            <a:rect l="l" t="t" r="r" b="b"/>
            <a:pathLst>
              <a:path w="333281" h="333281">
                <a:moveTo>
                  <a:pt x="0" y="0"/>
                </a:moveTo>
                <a:lnTo>
                  <a:pt x="333281" y="0"/>
                </a:lnTo>
                <a:lnTo>
                  <a:pt x="333281" y="333282"/>
                </a:lnTo>
                <a:lnTo>
                  <a:pt x="0" y="3332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Freeform 24"/>
          <p:cNvSpPr/>
          <p:nvPr/>
        </p:nvSpPr>
        <p:spPr>
          <a:xfrm>
            <a:off x="6734432" y="7966801"/>
            <a:ext cx="333281" cy="333281"/>
          </a:xfrm>
          <a:custGeom>
            <a:avLst/>
            <a:gdLst/>
            <a:ahLst/>
            <a:cxnLst/>
            <a:rect l="l" t="t" r="r" b="b"/>
            <a:pathLst>
              <a:path w="333281" h="333281">
                <a:moveTo>
                  <a:pt x="0" y="0"/>
                </a:moveTo>
                <a:lnTo>
                  <a:pt x="333281" y="0"/>
                </a:lnTo>
                <a:lnTo>
                  <a:pt x="333281" y="333282"/>
                </a:lnTo>
                <a:lnTo>
                  <a:pt x="0" y="3332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74843" y="1950096"/>
            <a:ext cx="8500539" cy="1228725"/>
          </a:xfrm>
          <a:prstGeom prst="rect">
            <a:avLst/>
          </a:prstGeom>
        </p:spPr>
        <p:txBody>
          <a:bodyPr lIns="0" tIns="0" rIns="0" bIns="0" rtlCol="0" anchor="t">
            <a:spAutoFit/>
          </a:bodyPr>
          <a:lstStyle/>
          <a:p>
            <a:pPr algn="l">
              <a:lnSpc>
                <a:spcPts val="9605"/>
              </a:lnSpc>
            </a:pPr>
            <a:r>
              <a:rPr lang="en-US" sz="8004" b="1" spc="168">
                <a:solidFill>
                  <a:srgbClr val="123586"/>
                </a:solidFill>
                <a:latin typeface="Eastman Grotesque Bold"/>
                <a:ea typeface="Eastman Grotesque Bold"/>
                <a:cs typeface="Eastman Grotesque Bold"/>
                <a:sym typeface="Eastman Grotesque Bold"/>
              </a:rPr>
              <a:t>Introduction</a:t>
            </a:r>
          </a:p>
        </p:txBody>
      </p:sp>
      <p:sp>
        <p:nvSpPr>
          <p:cNvPr id="3" name="TextBox 3"/>
          <p:cNvSpPr txBox="1"/>
          <p:nvPr/>
        </p:nvSpPr>
        <p:spPr>
          <a:xfrm>
            <a:off x="2874464" y="3350271"/>
            <a:ext cx="10158531" cy="5038090"/>
          </a:xfrm>
          <a:prstGeom prst="rect">
            <a:avLst/>
          </a:prstGeom>
        </p:spPr>
        <p:txBody>
          <a:bodyPr lIns="0" tIns="0" rIns="0" bIns="0" rtlCol="0" anchor="t">
            <a:spAutoFit/>
          </a:bodyPr>
          <a:lstStyle/>
          <a:p>
            <a:pPr algn="l">
              <a:lnSpc>
                <a:spcPts val="5704"/>
              </a:lnSpc>
            </a:pPr>
            <a:r>
              <a:rPr lang="en-US" sz="3499" spc="55">
                <a:solidFill>
                  <a:srgbClr val="000000"/>
                </a:solidFill>
                <a:latin typeface="Public Sans"/>
                <a:ea typeface="Public Sans"/>
                <a:cs typeface="Public Sans"/>
                <a:sym typeface="Public Sans"/>
              </a:rPr>
              <a:t>AttScan is a mobile-based Automated Attendance System (AAS) created to make attendance checking faster, easier, and more secure. It uses modern tools like QR code scanning, GPS location tracking, and One-Time Password (OTP) verification to make sure that each attendance record is real and correct. </a:t>
            </a:r>
          </a:p>
        </p:txBody>
      </p:sp>
      <p:sp>
        <p:nvSpPr>
          <p:cNvPr id="4" name="Freeform 4"/>
          <p:cNvSpPr/>
          <p:nvPr/>
        </p:nvSpPr>
        <p:spPr>
          <a:xfrm flipH="1" flipV="1">
            <a:off x="12391376" y="0"/>
            <a:ext cx="12699959" cy="12812064"/>
          </a:xfrm>
          <a:custGeom>
            <a:avLst/>
            <a:gdLst/>
            <a:ahLst/>
            <a:cxnLst/>
            <a:rect l="l" t="t" r="r" b="b"/>
            <a:pathLst>
              <a:path w="12699959" h="12812064">
                <a:moveTo>
                  <a:pt x="12699959" y="12812064"/>
                </a:moveTo>
                <a:lnTo>
                  <a:pt x="0" y="12812064"/>
                </a:lnTo>
                <a:lnTo>
                  <a:pt x="0" y="0"/>
                </a:lnTo>
                <a:lnTo>
                  <a:pt x="12699959" y="0"/>
                </a:lnTo>
                <a:lnTo>
                  <a:pt x="12699959" y="12812064"/>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5" name="Group 5"/>
          <p:cNvGrpSpPr/>
          <p:nvPr/>
        </p:nvGrpSpPr>
        <p:grpSpPr>
          <a:xfrm>
            <a:off x="12681955" y="2813253"/>
            <a:ext cx="6007932" cy="6007932"/>
            <a:chOff x="0" y="0"/>
            <a:chExt cx="8010576" cy="8010576"/>
          </a:xfrm>
        </p:grpSpPr>
        <p:grpSp>
          <p:nvGrpSpPr>
            <p:cNvPr id="6" name="Group 6"/>
            <p:cNvGrpSpPr/>
            <p:nvPr/>
          </p:nvGrpSpPr>
          <p:grpSpPr>
            <a:xfrm>
              <a:off x="0" y="0"/>
              <a:ext cx="8010576" cy="801057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517DED"/>
              </a:solidFill>
            </p:spPr>
          </p:sp>
          <p:sp>
            <p:nvSpPr>
              <p:cNvPr id="8" name="TextBox 8"/>
              <p:cNvSpPr txBox="1"/>
              <p:nvPr/>
            </p:nvSpPr>
            <p:spPr>
              <a:xfrm>
                <a:off x="139700" y="101600"/>
                <a:ext cx="533400" cy="571500"/>
              </a:xfrm>
              <a:prstGeom prst="rect">
                <a:avLst/>
              </a:prstGeom>
            </p:spPr>
            <p:txBody>
              <a:bodyPr lIns="50800" tIns="50800" rIns="50800" bIns="50800" rtlCol="0" anchor="ctr"/>
              <a:lstStyle/>
              <a:p>
                <a:pPr algn="ctr">
                  <a:lnSpc>
                    <a:spcPts val="2939"/>
                  </a:lnSpc>
                </a:pPr>
                <a:endParaRPr/>
              </a:p>
            </p:txBody>
          </p:sp>
        </p:grpSp>
        <p:grpSp>
          <p:nvGrpSpPr>
            <p:cNvPr id="9" name="Group 9"/>
            <p:cNvGrpSpPr/>
            <p:nvPr/>
          </p:nvGrpSpPr>
          <p:grpSpPr>
            <a:xfrm>
              <a:off x="510712" y="510712"/>
              <a:ext cx="6989152" cy="698915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4"/>
                <a:stretch>
                  <a:fillRect l="-26923" r="-26923"/>
                </a:stretch>
              </a:blipFill>
            </p:spPr>
          </p:sp>
        </p:grpSp>
      </p:grpSp>
      <p:sp>
        <p:nvSpPr>
          <p:cNvPr id="11" name="Freeform 11"/>
          <p:cNvSpPr/>
          <p:nvPr/>
        </p:nvSpPr>
        <p:spPr>
          <a:xfrm rot="-5400000">
            <a:off x="15745394" y="8739449"/>
            <a:ext cx="1050785" cy="2277134"/>
          </a:xfrm>
          <a:custGeom>
            <a:avLst/>
            <a:gdLst/>
            <a:ahLst/>
            <a:cxnLst/>
            <a:rect l="l" t="t" r="r" b="b"/>
            <a:pathLst>
              <a:path w="1050785" h="2277134">
                <a:moveTo>
                  <a:pt x="0" y="0"/>
                </a:moveTo>
                <a:lnTo>
                  <a:pt x="1050785" y="0"/>
                </a:lnTo>
                <a:lnTo>
                  <a:pt x="1050785" y="2277134"/>
                </a:lnTo>
                <a:lnTo>
                  <a:pt x="0" y="2277134"/>
                </a:lnTo>
                <a:lnTo>
                  <a:pt x="0" y="0"/>
                </a:lnTo>
                <a:close/>
              </a:path>
            </a:pathLst>
          </a:custGeom>
          <a:blipFill>
            <a:blip r:embed="rId5">
              <a:extLst>
                <a:ext uri="{96DAC541-7B7A-43D3-8B79-37D633B846F1}">
                  <asvg:svgBlip xmlns:asvg="http://schemas.microsoft.com/office/drawing/2016/SVG/main" r:embed="rId6"/>
                </a:ext>
              </a:extLst>
            </a:blip>
            <a:stretch>
              <a:fillRect t="-24495" r="-368184"/>
            </a:stretch>
          </a:blipFill>
        </p:spPr>
      </p:sp>
      <p:sp>
        <p:nvSpPr>
          <p:cNvPr id="12" name="Freeform 12"/>
          <p:cNvSpPr/>
          <p:nvPr/>
        </p:nvSpPr>
        <p:spPr>
          <a:xfrm>
            <a:off x="496088" y="693419"/>
            <a:ext cx="794739" cy="670561"/>
          </a:xfrm>
          <a:custGeom>
            <a:avLst/>
            <a:gdLst/>
            <a:ahLst/>
            <a:cxnLst/>
            <a:rect l="l" t="t" r="r" b="b"/>
            <a:pathLst>
              <a:path w="794739" h="670561">
                <a:moveTo>
                  <a:pt x="0" y="0"/>
                </a:moveTo>
                <a:lnTo>
                  <a:pt x="794739" y="0"/>
                </a:lnTo>
                <a:lnTo>
                  <a:pt x="794739" y="670562"/>
                </a:lnTo>
                <a:lnTo>
                  <a:pt x="0" y="6705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1375409" y="800541"/>
            <a:ext cx="3877430" cy="552450"/>
          </a:xfrm>
          <a:prstGeom prst="rect">
            <a:avLst/>
          </a:prstGeom>
        </p:spPr>
        <p:txBody>
          <a:bodyPr lIns="0" tIns="0" rIns="0" bIns="0" rtlCol="0" anchor="t">
            <a:spAutoFit/>
          </a:bodyPr>
          <a:lstStyle/>
          <a:p>
            <a:pPr algn="l">
              <a:lnSpc>
                <a:spcPts val="4200"/>
              </a:lnSpc>
            </a:pPr>
            <a:r>
              <a:rPr lang="en-US" sz="3500" b="1" spc="105">
                <a:solidFill>
                  <a:srgbClr val="000000"/>
                </a:solidFill>
                <a:latin typeface="Eastman Grotesque Bold"/>
                <a:ea typeface="Eastman Grotesque Bold"/>
                <a:cs typeface="Eastman Grotesque Bold"/>
                <a:sym typeface="Eastman Grotesque Bold"/>
              </a:rPr>
              <a:t>AttScan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74843" y="1950096"/>
            <a:ext cx="8500539" cy="1228725"/>
          </a:xfrm>
          <a:prstGeom prst="rect">
            <a:avLst/>
          </a:prstGeom>
        </p:spPr>
        <p:txBody>
          <a:bodyPr lIns="0" tIns="0" rIns="0" bIns="0" rtlCol="0" anchor="t">
            <a:spAutoFit/>
          </a:bodyPr>
          <a:lstStyle/>
          <a:p>
            <a:pPr algn="l">
              <a:lnSpc>
                <a:spcPts val="9605"/>
              </a:lnSpc>
            </a:pPr>
            <a:r>
              <a:rPr lang="en-US" sz="8004" b="1" spc="168">
                <a:solidFill>
                  <a:srgbClr val="123586"/>
                </a:solidFill>
                <a:latin typeface="Eastman Grotesque Bold"/>
                <a:ea typeface="Eastman Grotesque Bold"/>
                <a:cs typeface="Eastman Grotesque Bold"/>
                <a:sym typeface="Eastman Grotesque Bold"/>
              </a:rPr>
              <a:t>Introduction</a:t>
            </a:r>
          </a:p>
        </p:txBody>
      </p:sp>
      <p:sp>
        <p:nvSpPr>
          <p:cNvPr id="3" name="TextBox 3"/>
          <p:cNvSpPr txBox="1"/>
          <p:nvPr/>
        </p:nvSpPr>
        <p:spPr>
          <a:xfrm>
            <a:off x="2874464" y="3579161"/>
            <a:ext cx="9516913" cy="4314190"/>
          </a:xfrm>
          <a:prstGeom prst="rect">
            <a:avLst/>
          </a:prstGeom>
        </p:spPr>
        <p:txBody>
          <a:bodyPr lIns="0" tIns="0" rIns="0" bIns="0" rtlCol="0" anchor="t">
            <a:spAutoFit/>
          </a:bodyPr>
          <a:lstStyle/>
          <a:p>
            <a:pPr algn="l">
              <a:lnSpc>
                <a:spcPts val="5704"/>
              </a:lnSpc>
            </a:pPr>
            <a:r>
              <a:rPr lang="en-US" sz="3499" spc="55">
                <a:solidFill>
                  <a:srgbClr val="000000"/>
                </a:solidFill>
                <a:latin typeface="Public Sans"/>
                <a:ea typeface="Public Sans"/>
                <a:cs typeface="Public Sans"/>
                <a:sym typeface="Public Sans"/>
              </a:rPr>
              <a:t>With AttScan, schools can avoid the problems of manual attendance, reduce cheating, and save time. This system helps create a more honest and organized learning environment by using simple but powerful technology.</a:t>
            </a:r>
          </a:p>
        </p:txBody>
      </p:sp>
      <p:sp>
        <p:nvSpPr>
          <p:cNvPr id="4" name="Freeform 4"/>
          <p:cNvSpPr/>
          <p:nvPr/>
        </p:nvSpPr>
        <p:spPr>
          <a:xfrm flipH="1" flipV="1">
            <a:off x="12391376" y="0"/>
            <a:ext cx="12699959" cy="12812064"/>
          </a:xfrm>
          <a:custGeom>
            <a:avLst/>
            <a:gdLst/>
            <a:ahLst/>
            <a:cxnLst/>
            <a:rect l="l" t="t" r="r" b="b"/>
            <a:pathLst>
              <a:path w="12699959" h="12812064">
                <a:moveTo>
                  <a:pt x="12699959" y="12812064"/>
                </a:moveTo>
                <a:lnTo>
                  <a:pt x="0" y="12812064"/>
                </a:lnTo>
                <a:lnTo>
                  <a:pt x="0" y="0"/>
                </a:lnTo>
                <a:lnTo>
                  <a:pt x="12699959" y="0"/>
                </a:lnTo>
                <a:lnTo>
                  <a:pt x="12699959" y="12812064"/>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5" name="Group 5"/>
          <p:cNvGrpSpPr/>
          <p:nvPr/>
        </p:nvGrpSpPr>
        <p:grpSpPr>
          <a:xfrm>
            <a:off x="12681955" y="2813253"/>
            <a:ext cx="6007932" cy="6007932"/>
            <a:chOff x="0" y="0"/>
            <a:chExt cx="8010576" cy="8010576"/>
          </a:xfrm>
        </p:grpSpPr>
        <p:grpSp>
          <p:nvGrpSpPr>
            <p:cNvPr id="6" name="Group 6"/>
            <p:cNvGrpSpPr/>
            <p:nvPr/>
          </p:nvGrpSpPr>
          <p:grpSpPr>
            <a:xfrm>
              <a:off x="0" y="0"/>
              <a:ext cx="8010576" cy="801057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517DED"/>
              </a:solidFill>
            </p:spPr>
          </p:sp>
          <p:sp>
            <p:nvSpPr>
              <p:cNvPr id="8" name="TextBox 8"/>
              <p:cNvSpPr txBox="1"/>
              <p:nvPr/>
            </p:nvSpPr>
            <p:spPr>
              <a:xfrm>
                <a:off x="139700" y="101600"/>
                <a:ext cx="533400" cy="571500"/>
              </a:xfrm>
              <a:prstGeom prst="rect">
                <a:avLst/>
              </a:prstGeom>
            </p:spPr>
            <p:txBody>
              <a:bodyPr lIns="50800" tIns="50800" rIns="50800" bIns="50800" rtlCol="0" anchor="ctr"/>
              <a:lstStyle/>
              <a:p>
                <a:pPr algn="ctr">
                  <a:lnSpc>
                    <a:spcPts val="2939"/>
                  </a:lnSpc>
                </a:pPr>
                <a:endParaRPr/>
              </a:p>
            </p:txBody>
          </p:sp>
        </p:grpSp>
        <p:grpSp>
          <p:nvGrpSpPr>
            <p:cNvPr id="9" name="Group 9"/>
            <p:cNvGrpSpPr/>
            <p:nvPr/>
          </p:nvGrpSpPr>
          <p:grpSpPr>
            <a:xfrm>
              <a:off x="510712" y="510712"/>
              <a:ext cx="6989152" cy="698915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4"/>
                <a:stretch>
                  <a:fillRect l="-26923" r="-26923"/>
                </a:stretch>
              </a:blipFill>
            </p:spPr>
          </p:sp>
        </p:grpSp>
      </p:grpSp>
      <p:sp>
        <p:nvSpPr>
          <p:cNvPr id="11" name="Freeform 11"/>
          <p:cNvSpPr/>
          <p:nvPr/>
        </p:nvSpPr>
        <p:spPr>
          <a:xfrm rot="-5400000">
            <a:off x="15745394" y="8739449"/>
            <a:ext cx="1050785" cy="2277134"/>
          </a:xfrm>
          <a:custGeom>
            <a:avLst/>
            <a:gdLst/>
            <a:ahLst/>
            <a:cxnLst/>
            <a:rect l="l" t="t" r="r" b="b"/>
            <a:pathLst>
              <a:path w="1050785" h="2277134">
                <a:moveTo>
                  <a:pt x="0" y="0"/>
                </a:moveTo>
                <a:lnTo>
                  <a:pt x="1050785" y="0"/>
                </a:lnTo>
                <a:lnTo>
                  <a:pt x="1050785" y="2277134"/>
                </a:lnTo>
                <a:lnTo>
                  <a:pt x="0" y="2277134"/>
                </a:lnTo>
                <a:lnTo>
                  <a:pt x="0" y="0"/>
                </a:lnTo>
                <a:close/>
              </a:path>
            </a:pathLst>
          </a:custGeom>
          <a:blipFill>
            <a:blip r:embed="rId5">
              <a:extLst>
                <a:ext uri="{96DAC541-7B7A-43D3-8B79-37D633B846F1}">
                  <asvg:svgBlip xmlns:asvg="http://schemas.microsoft.com/office/drawing/2016/SVG/main" r:embed="rId6"/>
                </a:ext>
              </a:extLst>
            </a:blip>
            <a:stretch>
              <a:fillRect t="-24495" r="-368184"/>
            </a:stretch>
          </a:blipFill>
        </p:spPr>
      </p:sp>
      <p:sp>
        <p:nvSpPr>
          <p:cNvPr id="12" name="Freeform 12"/>
          <p:cNvSpPr/>
          <p:nvPr/>
        </p:nvSpPr>
        <p:spPr>
          <a:xfrm>
            <a:off x="496088" y="727085"/>
            <a:ext cx="794739" cy="670561"/>
          </a:xfrm>
          <a:custGeom>
            <a:avLst/>
            <a:gdLst/>
            <a:ahLst/>
            <a:cxnLst/>
            <a:rect l="l" t="t" r="r" b="b"/>
            <a:pathLst>
              <a:path w="794739" h="670561">
                <a:moveTo>
                  <a:pt x="0" y="0"/>
                </a:moveTo>
                <a:lnTo>
                  <a:pt x="794739" y="0"/>
                </a:lnTo>
                <a:lnTo>
                  <a:pt x="794739" y="670561"/>
                </a:lnTo>
                <a:lnTo>
                  <a:pt x="0" y="6705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1375409" y="834207"/>
            <a:ext cx="3877430" cy="552450"/>
          </a:xfrm>
          <a:prstGeom prst="rect">
            <a:avLst/>
          </a:prstGeom>
        </p:spPr>
        <p:txBody>
          <a:bodyPr lIns="0" tIns="0" rIns="0" bIns="0" rtlCol="0" anchor="t">
            <a:spAutoFit/>
          </a:bodyPr>
          <a:lstStyle/>
          <a:p>
            <a:pPr algn="l">
              <a:lnSpc>
                <a:spcPts val="4200"/>
              </a:lnSpc>
            </a:pPr>
            <a:r>
              <a:rPr lang="en-US" sz="3500" b="1" spc="105">
                <a:solidFill>
                  <a:srgbClr val="000000"/>
                </a:solidFill>
                <a:latin typeface="Eastman Grotesque Bold"/>
                <a:ea typeface="Eastman Grotesque Bold"/>
                <a:cs typeface="Eastman Grotesque Bold"/>
                <a:sym typeface="Eastman Grotesque Bold"/>
              </a:rPr>
              <a:t>AttScan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10281" y="1263583"/>
            <a:ext cx="8311835" cy="9678993"/>
          </a:xfrm>
          <a:custGeom>
            <a:avLst/>
            <a:gdLst/>
            <a:ahLst/>
            <a:cxnLst/>
            <a:rect l="l" t="t" r="r" b="b"/>
            <a:pathLst>
              <a:path w="8311835" h="9678993">
                <a:moveTo>
                  <a:pt x="0" y="0"/>
                </a:moveTo>
                <a:lnTo>
                  <a:pt x="8311835" y="0"/>
                </a:lnTo>
                <a:lnTo>
                  <a:pt x="8311835" y="9678994"/>
                </a:lnTo>
                <a:lnTo>
                  <a:pt x="0" y="967899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flipH="1" flipV="1">
            <a:off x="15591981" y="-1120065"/>
            <a:ext cx="8713765" cy="10147034"/>
          </a:xfrm>
          <a:custGeom>
            <a:avLst/>
            <a:gdLst/>
            <a:ahLst/>
            <a:cxnLst/>
            <a:rect l="l" t="t" r="r" b="b"/>
            <a:pathLst>
              <a:path w="8713765" h="10147034">
                <a:moveTo>
                  <a:pt x="8713765" y="10147034"/>
                </a:moveTo>
                <a:lnTo>
                  <a:pt x="0" y="10147034"/>
                </a:lnTo>
                <a:lnTo>
                  <a:pt x="0" y="0"/>
                </a:lnTo>
                <a:lnTo>
                  <a:pt x="8713765" y="0"/>
                </a:lnTo>
                <a:lnTo>
                  <a:pt x="8713765" y="10147034"/>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4" name="Group 4"/>
          <p:cNvGrpSpPr/>
          <p:nvPr/>
        </p:nvGrpSpPr>
        <p:grpSpPr>
          <a:xfrm>
            <a:off x="-682596" y="0"/>
            <a:ext cx="5835464" cy="583546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4"/>
              <a:stretch>
                <a:fillRect l="-25046" r="-45039" b="-13320"/>
              </a:stretch>
            </a:blipFill>
            <a:ln w="142875" cap="sq">
              <a:solidFill>
                <a:srgbClr val="517DED"/>
              </a:solidFill>
              <a:prstDash val="solid"/>
              <a:miter/>
            </a:ln>
          </p:spPr>
        </p:sp>
      </p:grpSp>
      <p:sp>
        <p:nvSpPr>
          <p:cNvPr id="6" name="TextBox 6"/>
          <p:cNvSpPr txBox="1"/>
          <p:nvPr/>
        </p:nvSpPr>
        <p:spPr>
          <a:xfrm>
            <a:off x="5610528" y="1644175"/>
            <a:ext cx="7763070" cy="1228725"/>
          </a:xfrm>
          <a:prstGeom prst="rect">
            <a:avLst/>
          </a:prstGeom>
        </p:spPr>
        <p:txBody>
          <a:bodyPr lIns="0" tIns="0" rIns="0" bIns="0" rtlCol="0" anchor="t">
            <a:spAutoFit/>
          </a:bodyPr>
          <a:lstStyle/>
          <a:p>
            <a:pPr algn="l">
              <a:lnSpc>
                <a:spcPts val="9600"/>
              </a:lnSpc>
            </a:pPr>
            <a:r>
              <a:rPr lang="en-US" sz="8000" b="1">
                <a:solidFill>
                  <a:srgbClr val="123586"/>
                </a:solidFill>
                <a:latin typeface="Eastman Grotesque Bold"/>
                <a:ea typeface="Eastman Grotesque Bold"/>
                <a:cs typeface="Eastman Grotesque Bold"/>
                <a:sym typeface="Eastman Grotesque Bold"/>
              </a:rPr>
              <a:t>Objectives</a:t>
            </a:r>
          </a:p>
        </p:txBody>
      </p:sp>
      <p:sp>
        <p:nvSpPr>
          <p:cNvPr id="7" name="TextBox 7"/>
          <p:cNvSpPr txBox="1"/>
          <p:nvPr/>
        </p:nvSpPr>
        <p:spPr>
          <a:xfrm>
            <a:off x="6246320" y="3267155"/>
            <a:ext cx="11012980" cy="2484120"/>
          </a:xfrm>
          <a:prstGeom prst="rect">
            <a:avLst/>
          </a:prstGeom>
        </p:spPr>
        <p:txBody>
          <a:bodyPr lIns="0" tIns="0" rIns="0" bIns="0" rtlCol="0" anchor="t">
            <a:spAutoFit/>
          </a:bodyPr>
          <a:lstStyle/>
          <a:p>
            <a:pPr algn="l">
              <a:lnSpc>
                <a:spcPts val="4950"/>
              </a:lnSpc>
            </a:pPr>
            <a:r>
              <a:rPr lang="en-US" sz="3300" spc="66">
                <a:solidFill>
                  <a:srgbClr val="000000"/>
                </a:solidFill>
                <a:latin typeface="DM Sans"/>
                <a:ea typeface="DM Sans"/>
                <a:cs typeface="DM Sans"/>
                <a:sym typeface="DM Sans"/>
              </a:rPr>
              <a:t>The development of AttScan aims to provide an efficient, secure, and reliable solution for automating student attendance in educational institutions. Specifically, the app seeks to:</a:t>
            </a:r>
          </a:p>
        </p:txBody>
      </p:sp>
      <p:sp>
        <p:nvSpPr>
          <p:cNvPr id="8" name="TextBox 8"/>
          <p:cNvSpPr txBox="1"/>
          <p:nvPr/>
        </p:nvSpPr>
        <p:spPr>
          <a:xfrm>
            <a:off x="7006090" y="6408611"/>
            <a:ext cx="10253210" cy="2484120"/>
          </a:xfrm>
          <a:prstGeom prst="rect">
            <a:avLst/>
          </a:prstGeom>
        </p:spPr>
        <p:txBody>
          <a:bodyPr lIns="0" tIns="0" rIns="0" bIns="0" rtlCol="0" anchor="t">
            <a:spAutoFit/>
          </a:bodyPr>
          <a:lstStyle/>
          <a:p>
            <a:pPr marL="712470" lvl="1" indent="-356235" algn="l">
              <a:lnSpc>
                <a:spcPts val="4950"/>
              </a:lnSpc>
              <a:buFont typeface="Arial"/>
              <a:buChar char="•"/>
            </a:pPr>
            <a:r>
              <a:rPr lang="en-US" sz="3300">
                <a:solidFill>
                  <a:srgbClr val="000000"/>
                </a:solidFill>
                <a:latin typeface="DM Sans"/>
                <a:ea typeface="DM Sans"/>
                <a:cs typeface="DM Sans"/>
                <a:sym typeface="DM Sans"/>
              </a:rPr>
              <a:t>Capture real-time and accurate student data, including full name, student ID, course, schedule, and location, ensuring authenticity during the attendance session.</a:t>
            </a:r>
          </a:p>
        </p:txBody>
      </p:sp>
      <p:sp>
        <p:nvSpPr>
          <p:cNvPr id="9" name="Freeform 9"/>
          <p:cNvSpPr/>
          <p:nvPr/>
        </p:nvSpPr>
        <p:spPr>
          <a:xfrm rot="-10800000">
            <a:off x="3440345" y="6833331"/>
            <a:ext cx="798278" cy="1729930"/>
          </a:xfrm>
          <a:custGeom>
            <a:avLst/>
            <a:gdLst/>
            <a:ahLst/>
            <a:cxnLst/>
            <a:rect l="l" t="t" r="r" b="b"/>
            <a:pathLst>
              <a:path w="798278" h="1729930">
                <a:moveTo>
                  <a:pt x="0" y="0"/>
                </a:moveTo>
                <a:lnTo>
                  <a:pt x="798278" y="0"/>
                </a:lnTo>
                <a:lnTo>
                  <a:pt x="798278" y="1729930"/>
                </a:lnTo>
                <a:lnTo>
                  <a:pt x="0" y="1729930"/>
                </a:lnTo>
                <a:lnTo>
                  <a:pt x="0" y="0"/>
                </a:lnTo>
                <a:close/>
              </a:path>
            </a:pathLst>
          </a:custGeom>
          <a:blipFill>
            <a:blip r:embed="rId5">
              <a:extLst>
                <a:ext uri="{96DAC541-7B7A-43D3-8B79-37D633B846F1}">
                  <asvg:svgBlip xmlns:asvg="http://schemas.microsoft.com/office/drawing/2016/SVG/main" r:embed="rId6"/>
                </a:ext>
              </a:extLst>
            </a:blip>
            <a:stretch>
              <a:fillRect t="-24495" r="-368184"/>
            </a:stretch>
          </a:blipFill>
        </p:spPr>
      </p:sp>
      <p:sp>
        <p:nvSpPr>
          <p:cNvPr id="10" name="Freeform 10"/>
          <p:cNvSpPr/>
          <p:nvPr/>
        </p:nvSpPr>
        <p:spPr>
          <a:xfrm>
            <a:off x="4238623" y="722998"/>
            <a:ext cx="877724" cy="740580"/>
          </a:xfrm>
          <a:custGeom>
            <a:avLst/>
            <a:gdLst/>
            <a:ahLst/>
            <a:cxnLst/>
            <a:rect l="l" t="t" r="r" b="b"/>
            <a:pathLst>
              <a:path w="877724" h="740580">
                <a:moveTo>
                  <a:pt x="0" y="0"/>
                </a:moveTo>
                <a:lnTo>
                  <a:pt x="877724" y="0"/>
                </a:lnTo>
                <a:lnTo>
                  <a:pt x="877724" y="740580"/>
                </a:lnTo>
                <a:lnTo>
                  <a:pt x="0" y="7405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5209761" y="843294"/>
            <a:ext cx="4282302" cy="552450"/>
          </a:xfrm>
          <a:prstGeom prst="rect">
            <a:avLst/>
          </a:prstGeom>
        </p:spPr>
        <p:txBody>
          <a:bodyPr lIns="0" tIns="0" rIns="0" bIns="0" rtlCol="0" anchor="t">
            <a:spAutoFit/>
          </a:bodyPr>
          <a:lstStyle/>
          <a:p>
            <a:pPr algn="l">
              <a:lnSpc>
                <a:spcPts val="4200"/>
              </a:lnSpc>
            </a:pPr>
            <a:r>
              <a:rPr lang="en-US" sz="3500" b="1" spc="105">
                <a:solidFill>
                  <a:srgbClr val="000000"/>
                </a:solidFill>
                <a:latin typeface="Eastman Grotesque Bold"/>
                <a:ea typeface="Eastman Grotesque Bold"/>
                <a:cs typeface="Eastman Grotesque Bold"/>
                <a:sym typeface="Eastman Grotesque Bold"/>
              </a:rPr>
              <a:t>AttScan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10281" y="1263583"/>
            <a:ext cx="8311835" cy="9678993"/>
          </a:xfrm>
          <a:custGeom>
            <a:avLst/>
            <a:gdLst/>
            <a:ahLst/>
            <a:cxnLst/>
            <a:rect l="l" t="t" r="r" b="b"/>
            <a:pathLst>
              <a:path w="8311835" h="9678993">
                <a:moveTo>
                  <a:pt x="0" y="0"/>
                </a:moveTo>
                <a:lnTo>
                  <a:pt x="8311835" y="0"/>
                </a:lnTo>
                <a:lnTo>
                  <a:pt x="8311835" y="9678994"/>
                </a:lnTo>
                <a:lnTo>
                  <a:pt x="0" y="967899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flipH="1" flipV="1">
            <a:off x="15591981" y="-1120065"/>
            <a:ext cx="8713765" cy="10147034"/>
          </a:xfrm>
          <a:custGeom>
            <a:avLst/>
            <a:gdLst/>
            <a:ahLst/>
            <a:cxnLst/>
            <a:rect l="l" t="t" r="r" b="b"/>
            <a:pathLst>
              <a:path w="8713765" h="10147034">
                <a:moveTo>
                  <a:pt x="8713765" y="10147034"/>
                </a:moveTo>
                <a:lnTo>
                  <a:pt x="0" y="10147034"/>
                </a:lnTo>
                <a:lnTo>
                  <a:pt x="0" y="0"/>
                </a:lnTo>
                <a:lnTo>
                  <a:pt x="8713765" y="0"/>
                </a:lnTo>
                <a:lnTo>
                  <a:pt x="8713765" y="10147034"/>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4" name="Group 4"/>
          <p:cNvGrpSpPr/>
          <p:nvPr/>
        </p:nvGrpSpPr>
        <p:grpSpPr>
          <a:xfrm>
            <a:off x="-682596" y="0"/>
            <a:ext cx="5835464" cy="583546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4"/>
              <a:stretch>
                <a:fillRect l="-25046" r="-45039" b="-13320"/>
              </a:stretch>
            </a:blipFill>
            <a:ln w="142875" cap="sq">
              <a:solidFill>
                <a:srgbClr val="517DED"/>
              </a:solidFill>
              <a:prstDash val="solid"/>
              <a:miter/>
            </a:ln>
          </p:spPr>
        </p:sp>
      </p:grpSp>
      <p:sp>
        <p:nvSpPr>
          <p:cNvPr id="6" name="TextBox 6"/>
          <p:cNvSpPr txBox="1"/>
          <p:nvPr/>
        </p:nvSpPr>
        <p:spPr>
          <a:xfrm>
            <a:off x="5610528" y="1644175"/>
            <a:ext cx="7763070" cy="1228725"/>
          </a:xfrm>
          <a:prstGeom prst="rect">
            <a:avLst/>
          </a:prstGeom>
        </p:spPr>
        <p:txBody>
          <a:bodyPr lIns="0" tIns="0" rIns="0" bIns="0" rtlCol="0" anchor="t">
            <a:spAutoFit/>
          </a:bodyPr>
          <a:lstStyle/>
          <a:p>
            <a:pPr algn="l">
              <a:lnSpc>
                <a:spcPts val="9600"/>
              </a:lnSpc>
            </a:pPr>
            <a:r>
              <a:rPr lang="en-US" sz="8000" b="1">
                <a:solidFill>
                  <a:srgbClr val="123586"/>
                </a:solidFill>
                <a:latin typeface="Eastman Grotesque Bold"/>
                <a:ea typeface="Eastman Grotesque Bold"/>
                <a:cs typeface="Eastman Grotesque Bold"/>
                <a:sym typeface="Eastman Grotesque Bold"/>
              </a:rPr>
              <a:t>Objectives</a:t>
            </a:r>
          </a:p>
        </p:txBody>
      </p:sp>
      <p:sp>
        <p:nvSpPr>
          <p:cNvPr id="7" name="TextBox 7"/>
          <p:cNvSpPr txBox="1"/>
          <p:nvPr/>
        </p:nvSpPr>
        <p:spPr>
          <a:xfrm>
            <a:off x="6103555" y="3356706"/>
            <a:ext cx="11337088" cy="6858000"/>
          </a:xfrm>
          <a:prstGeom prst="rect">
            <a:avLst/>
          </a:prstGeom>
        </p:spPr>
        <p:txBody>
          <a:bodyPr lIns="0" tIns="0" rIns="0" bIns="0" rtlCol="0" anchor="t">
            <a:spAutoFit/>
          </a:bodyPr>
          <a:lstStyle/>
          <a:p>
            <a:pPr marL="755651" lvl="1" indent="-377825" algn="l">
              <a:lnSpc>
                <a:spcPts val="5250"/>
              </a:lnSpc>
              <a:buFont typeface="Arial"/>
              <a:buChar char="•"/>
            </a:pPr>
            <a:r>
              <a:rPr lang="en-US" sz="3500" spc="52">
                <a:solidFill>
                  <a:srgbClr val="000000"/>
                </a:solidFill>
                <a:latin typeface="Nunito"/>
                <a:ea typeface="Nunito"/>
                <a:cs typeface="Nunito"/>
                <a:sym typeface="Nunito"/>
              </a:rPr>
              <a:t>Record student attendance automatically by tracking QR codes, GPS location, and OTP verification, eliminating the need for manual entry.</a:t>
            </a:r>
          </a:p>
          <a:p>
            <a:pPr algn="l">
              <a:lnSpc>
                <a:spcPts val="3300"/>
              </a:lnSpc>
            </a:pPr>
            <a:endParaRPr lang="en-US" sz="3500" spc="52">
              <a:solidFill>
                <a:srgbClr val="000000"/>
              </a:solidFill>
              <a:latin typeface="Nunito"/>
              <a:ea typeface="Nunito"/>
              <a:cs typeface="Nunito"/>
              <a:sym typeface="Nunito"/>
            </a:endParaRPr>
          </a:p>
          <a:p>
            <a:pPr marL="755651" lvl="1" indent="-377825" algn="l">
              <a:lnSpc>
                <a:spcPts val="5250"/>
              </a:lnSpc>
              <a:buFont typeface="Arial"/>
              <a:buChar char="•"/>
            </a:pPr>
            <a:r>
              <a:rPr lang="en-US" sz="3500" spc="52">
                <a:solidFill>
                  <a:srgbClr val="000000"/>
                </a:solidFill>
                <a:latin typeface="Nunito"/>
                <a:ea typeface="Nunito"/>
                <a:cs typeface="Nunito"/>
                <a:sym typeface="Nunito"/>
              </a:rPr>
              <a:t>Allow students to view their attendance records for transparency and accountability.</a:t>
            </a:r>
          </a:p>
          <a:p>
            <a:pPr algn="l">
              <a:lnSpc>
                <a:spcPts val="3750"/>
              </a:lnSpc>
            </a:pPr>
            <a:endParaRPr lang="en-US" sz="3500" spc="52">
              <a:solidFill>
                <a:srgbClr val="000000"/>
              </a:solidFill>
              <a:latin typeface="Nunito"/>
              <a:ea typeface="Nunito"/>
              <a:cs typeface="Nunito"/>
              <a:sym typeface="Nunito"/>
            </a:endParaRPr>
          </a:p>
          <a:p>
            <a:pPr marL="755651" lvl="1" indent="-377825" algn="l">
              <a:lnSpc>
                <a:spcPts val="5250"/>
              </a:lnSpc>
              <a:buFont typeface="Arial"/>
              <a:buChar char="•"/>
            </a:pPr>
            <a:r>
              <a:rPr lang="en-US" sz="3500" spc="52">
                <a:solidFill>
                  <a:srgbClr val="000000"/>
                </a:solidFill>
                <a:latin typeface="Nunito"/>
                <a:ea typeface="Nunito"/>
                <a:cs typeface="Nunito"/>
                <a:sym typeface="Nunito"/>
              </a:rPr>
              <a:t>Generate comprehensive, time-stamped attendance reports that can be accessed by instructors and administrators for analysis.</a:t>
            </a:r>
          </a:p>
          <a:p>
            <a:pPr algn="l">
              <a:lnSpc>
                <a:spcPts val="5250"/>
              </a:lnSpc>
            </a:pPr>
            <a:endParaRPr lang="en-US" sz="3500" spc="52">
              <a:solidFill>
                <a:srgbClr val="000000"/>
              </a:solidFill>
              <a:latin typeface="Nunito"/>
              <a:ea typeface="Nunito"/>
              <a:cs typeface="Nunito"/>
              <a:sym typeface="Nunito"/>
            </a:endParaRPr>
          </a:p>
        </p:txBody>
      </p:sp>
      <p:sp>
        <p:nvSpPr>
          <p:cNvPr id="8" name="Freeform 8"/>
          <p:cNvSpPr/>
          <p:nvPr/>
        </p:nvSpPr>
        <p:spPr>
          <a:xfrm rot="-10800000">
            <a:off x="3440345" y="6833331"/>
            <a:ext cx="798278" cy="1729930"/>
          </a:xfrm>
          <a:custGeom>
            <a:avLst/>
            <a:gdLst/>
            <a:ahLst/>
            <a:cxnLst/>
            <a:rect l="l" t="t" r="r" b="b"/>
            <a:pathLst>
              <a:path w="798278" h="1729930">
                <a:moveTo>
                  <a:pt x="0" y="0"/>
                </a:moveTo>
                <a:lnTo>
                  <a:pt x="798278" y="0"/>
                </a:lnTo>
                <a:lnTo>
                  <a:pt x="798278" y="1729930"/>
                </a:lnTo>
                <a:lnTo>
                  <a:pt x="0" y="1729930"/>
                </a:lnTo>
                <a:lnTo>
                  <a:pt x="0" y="0"/>
                </a:lnTo>
                <a:close/>
              </a:path>
            </a:pathLst>
          </a:custGeom>
          <a:blipFill>
            <a:blip r:embed="rId5">
              <a:extLst>
                <a:ext uri="{96DAC541-7B7A-43D3-8B79-37D633B846F1}">
                  <asvg:svgBlip xmlns:asvg="http://schemas.microsoft.com/office/drawing/2016/SVG/main" r:embed="rId6"/>
                </a:ext>
              </a:extLst>
            </a:blip>
            <a:stretch>
              <a:fillRect t="-24495" r="-368184"/>
            </a:stretch>
          </a:blipFill>
        </p:spPr>
      </p:sp>
      <p:sp>
        <p:nvSpPr>
          <p:cNvPr id="9" name="Freeform 9"/>
          <p:cNvSpPr/>
          <p:nvPr/>
        </p:nvSpPr>
        <p:spPr>
          <a:xfrm>
            <a:off x="4238623" y="722998"/>
            <a:ext cx="877724" cy="740580"/>
          </a:xfrm>
          <a:custGeom>
            <a:avLst/>
            <a:gdLst/>
            <a:ahLst/>
            <a:cxnLst/>
            <a:rect l="l" t="t" r="r" b="b"/>
            <a:pathLst>
              <a:path w="877724" h="740580">
                <a:moveTo>
                  <a:pt x="0" y="0"/>
                </a:moveTo>
                <a:lnTo>
                  <a:pt x="877724" y="0"/>
                </a:lnTo>
                <a:lnTo>
                  <a:pt x="877724" y="740580"/>
                </a:lnTo>
                <a:lnTo>
                  <a:pt x="0" y="7405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5209761" y="843294"/>
            <a:ext cx="4282302" cy="552450"/>
          </a:xfrm>
          <a:prstGeom prst="rect">
            <a:avLst/>
          </a:prstGeom>
        </p:spPr>
        <p:txBody>
          <a:bodyPr lIns="0" tIns="0" rIns="0" bIns="0" rtlCol="0" anchor="t">
            <a:spAutoFit/>
          </a:bodyPr>
          <a:lstStyle/>
          <a:p>
            <a:pPr algn="l">
              <a:lnSpc>
                <a:spcPts val="4200"/>
              </a:lnSpc>
            </a:pPr>
            <a:r>
              <a:rPr lang="en-US" sz="3500" b="1" spc="105">
                <a:solidFill>
                  <a:srgbClr val="000000"/>
                </a:solidFill>
                <a:latin typeface="Eastman Grotesque Bold"/>
                <a:ea typeface="Eastman Grotesque Bold"/>
                <a:cs typeface="Eastman Grotesque Bold"/>
                <a:sym typeface="Eastman Grotesque Bold"/>
              </a:rPr>
              <a:t>AttScan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20951" y="4341085"/>
            <a:ext cx="10460800" cy="104608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23586"/>
            </a:solidFill>
          </p:spPr>
        </p:sp>
        <p:sp>
          <p:nvSpPr>
            <p:cNvPr id="4" name="TextBox 4"/>
            <p:cNvSpPr txBox="1"/>
            <p:nvPr/>
          </p:nvSpPr>
          <p:spPr>
            <a:xfrm>
              <a:off x="139700" y="101600"/>
              <a:ext cx="533400" cy="571500"/>
            </a:xfrm>
            <a:prstGeom prst="rect">
              <a:avLst/>
            </a:prstGeom>
          </p:spPr>
          <p:txBody>
            <a:bodyPr lIns="50800" tIns="50800" rIns="50800" bIns="50800" rtlCol="0" anchor="ctr"/>
            <a:lstStyle/>
            <a:p>
              <a:pPr algn="ctr">
                <a:lnSpc>
                  <a:spcPts val="2939"/>
                </a:lnSpc>
              </a:pPr>
              <a:endParaRPr/>
            </a:p>
          </p:txBody>
        </p:sp>
      </p:grpSp>
      <p:grpSp>
        <p:nvGrpSpPr>
          <p:cNvPr id="5" name="Group 5"/>
          <p:cNvGrpSpPr/>
          <p:nvPr/>
        </p:nvGrpSpPr>
        <p:grpSpPr>
          <a:xfrm>
            <a:off x="9638786" y="7161966"/>
            <a:ext cx="6393541" cy="63935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517DED"/>
            </a:solidFill>
          </p:spPr>
        </p:sp>
        <p:sp>
          <p:nvSpPr>
            <p:cNvPr id="7" name="TextBox 7"/>
            <p:cNvSpPr txBox="1"/>
            <p:nvPr/>
          </p:nvSpPr>
          <p:spPr>
            <a:xfrm>
              <a:off x="139700" y="101600"/>
              <a:ext cx="533400" cy="571500"/>
            </a:xfrm>
            <a:prstGeom prst="rect">
              <a:avLst/>
            </a:prstGeom>
          </p:spPr>
          <p:txBody>
            <a:bodyPr lIns="50800" tIns="50800" rIns="50800" bIns="50800" rtlCol="0" anchor="ctr"/>
            <a:lstStyle/>
            <a:p>
              <a:pPr algn="ctr">
                <a:lnSpc>
                  <a:spcPts val="2939"/>
                </a:lnSpc>
              </a:pPr>
              <a:endParaRPr/>
            </a:p>
          </p:txBody>
        </p:sp>
      </p:grpSp>
      <p:grpSp>
        <p:nvGrpSpPr>
          <p:cNvPr id="8" name="Group 8"/>
          <p:cNvGrpSpPr/>
          <p:nvPr/>
        </p:nvGrpSpPr>
        <p:grpSpPr>
          <a:xfrm>
            <a:off x="11548236" y="1110043"/>
            <a:ext cx="6783981" cy="678398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2"/>
              <a:stretch>
                <a:fillRect l="-25614" r="-25614"/>
              </a:stretch>
            </a:blipFill>
            <a:ln w="142875" cap="sq">
              <a:solidFill>
                <a:srgbClr val="517DED"/>
              </a:solidFill>
              <a:prstDash val="solid"/>
              <a:miter/>
            </a:ln>
          </p:spPr>
        </p:sp>
      </p:grpSp>
      <p:sp>
        <p:nvSpPr>
          <p:cNvPr id="10" name="Freeform 10"/>
          <p:cNvSpPr/>
          <p:nvPr/>
        </p:nvSpPr>
        <p:spPr>
          <a:xfrm flipH="1" flipV="1">
            <a:off x="15306769" y="-802415"/>
            <a:ext cx="10244136" cy="10103279"/>
          </a:xfrm>
          <a:custGeom>
            <a:avLst/>
            <a:gdLst/>
            <a:ahLst/>
            <a:cxnLst/>
            <a:rect l="l" t="t" r="r" b="b"/>
            <a:pathLst>
              <a:path w="10244136" h="10103279">
                <a:moveTo>
                  <a:pt x="10244137" y="10103279"/>
                </a:moveTo>
                <a:lnTo>
                  <a:pt x="0" y="10103279"/>
                </a:lnTo>
                <a:lnTo>
                  <a:pt x="0" y="0"/>
                </a:lnTo>
                <a:lnTo>
                  <a:pt x="10244137" y="0"/>
                </a:lnTo>
                <a:lnTo>
                  <a:pt x="10244137" y="10103279"/>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1" name="Freeform 11"/>
          <p:cNvSpPr/>
          <p:nvPr/>
        </p:nvSpPr>
        <p:spPr>
          <a:xfrm>
            <a:off x="2123764" y="3271468"/>
            <a:ext cx="622029" cy="622029"/>
          </a:xfrm>
          <a:custGeom>
            <a:avLst/>
            <a:gdLst/>
            <a:ahLst/>
            <a:cxnLst/>
            <a:rect l="l" t="t" r="r" b="b"/>
            <a:pathLst>
              <a:path w="622029" h="622029">
                <a:moveTo>
                  <a:pt x="0" y="0"/>
                </a:moveTo>
                <a:lnTo>
                  <a:pt x="622029" y="0"/>
                </a:lnTo>
                <a:lnTo>
                  <a:pt x="622029" y="622029"/>
                </a:lnTo>
                <a:lnTo>
                  <a:pt x="0" y="6220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436461" y="1595689"/>
            <a:ext cx="10431525" cy="1228725"/>
          </a:xfrm>
          <a:prstGeom prst="rect">
            <a:avLst/>
          </a:prstGeom>
        </p:spPr>
        <p:txBody>
          <a:bodyPr lIns="0" tIns="0" rIns="0" bIns="0" rtlCol="0" anchor="t">
            <a:spAutoFit/>
          </a:bodyPr>
          <a:lstStyle/>
          <a:p>
            <a:pPr algn="l">
              <a:lnSpc>
                <a:spcPts val="9600"/>
              </a:lnSpc>
            </a:pPr>
            <a:r>
              <a:rPr lang="en-US" sz="8000" b="1">
                <a:solidFill>
                  <a:srgbClr val="123586"/>
                </a:solidFill>
                <a:latin typeface="Eastman Grotesque Bold"/>
                <a:ea typeface="Eastman Grotesque Bold"/>
                <a:cs typeface="Eastman Grotesque Bold"/>
                <a:sym typeface="Eastman Grotesque Bold"/>
              </a:rPr>
              <a:t>Scope </a:t>
            </a:r>
          </a:p>
        </p:txBody>
      </p:sp>
      <p:sp>
        <p:nvSpPr>
          <p:cNvPr id="13" name="TextBox 13"/>
          <p:cNvSpPr txBox="1"/>
          <p:nvPr/>
        </p:nvSpPr>
        <p:spPr>
          <a:xfrm>
            <a:off x="2869618" y="3233922"/>
            <a:ext cx="8004965" cy="3074671"/>
          </a:xfrm>
          <a:prstGeom prst="rect">
            <a:avLst/>
          </a:prstGeom>
        </p:spPr>
        <p:txBody>
          <a:bodyPr lIns="0" tIns="0" rIns="0" bIns="0" rtlCol="0" anchor="t">
            <a:spAutoFit/>
          </a:bodyPr>
          <a:lstStyle/>
          <a:p>
            <a:pPr algn="l">
              <a:lnSpc>
                <a:spcPts val="4949"/>
              </a:lnSpc>
            </a:pPr>
            <a:r>
              <a:rPr lang="en-US" sz="3299">
                <a:solidFill>
                  <a:srgbClr val="000000"/>
                </a:solidFill>
                <a:latin typeface="Public Sans"/>
                <a:ea typeface="Public Sans"/>
                <a:cs typeface="Public Sans"/>
                <a:sym typeface="Public Sans"/>
              </a:rPr>
              <a:t>The AttScan system is specifically designed for educational environments, where courses, students, and instructors are predefined and managed by an administrator.</a:t>
            </a:r>
          </a:p>
        </p:txBody>
      </p:sp>
      <p:sp>
        <p:nvSpPr>
          <p:cNvPr id="14" name="Freeform 14"/>
          <p:cNvSpPr/>
          <p:nvPr/>
        </p:nvSpPr>
        <p:spPr>
          <a:xfrm>
            <a:off x="465323" y="658410"/>
            <a:ext cx="877724" cy="740580"/>
          </a:xfrm>
          <a:custGeom>
            <a:avLst/>
            <a:gdLst/>
            <a:ahLst/>
            <a:cxnLst/>
            <a:rect l="l" t="t" r="r" b="b"/>
            <a:pathLst>
              <a:path w="877724" h="740580">
                <a:moveTo>
                  <a:pt x="0" y="0"/>
                </a:moveTo>
                <a:lnTo>
                  <a:pt x="877724" y="0"/>
                </a:lnTo>
                <a:lnTo>
                  <a:pt x="877724" y="740580"/>
                </a:lnTo>
                <a:lnTo>
                  <a:pt x="0" y="7405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1436461" y="778706"/>
            <a:ext cx="4282302" cy="552450"/>
          </a:xfrm>
          <a:prstGeom prst="rect">
            <a:avLst/>
          </a:prstGeom>
        </p:spPr>
        <p:txBody>
          <a:bodyPr lIns="0" tIns="0" rIns="0" bIns="0" rtlCol="0" anchor="t">
            <a:spAutoFit/>
          </a:bodyPr>
          <a:lstStyle/>
          <a:p>
            <a:pPr algn="l">
              <a:lnSpc>
                <a:spcPts val="4200"/>
              </a:lnSpc>
            </a:pPr>
            <a:r>
              <a:rPr lang="en-US" sz="3500" b="1" spc="105">
                <a:solidFill>
                  <a:srgbClr val="000000"/>
                </a:solidFill>
                <a:latin typeface="Eastman Grotesque Bold"/>
                <a:ea typeface="Eastman Grotesque Bold"/>
                <a:cs typeface="Eastman Grotesque Bold"/>
                <a:sym typeface="Eastman Grotesque Bold"/>
              </a:rPr>
              <a:t>AttScan</a:t>
            </a:r>
          </a:p>
        </p:txBody>
      </p:sp>
      <p:sp>
        <p:nvSpPr>
          <p:cNvPr id="16" name="Freeform 16"/>
          <p:cNvSpPr/>
          <p:nvPr/>
        </p:nvSpPr>
        <p:spPr>
          <a:xfrm>
            <a:off x="2123764" y="6822943"/>
            <a:ext cx="622029" cy="622029"/>
          </a:xfrm>
          <a:custGeom>
            <a:avLst/>
            <a:gdLst/>
            <a:ahLst/>
            <a:cxnLst/>
            <a:rect l="l" t="t" r="r" b="b"/>
            <a:pathLst>
              <a:path w="622029" h="622029">
                <a:moveTo>
                  <a:pt x="0" y="0"/>
                </a:moveTo>
                <a:lnTo>
                  <a:pt x="622029" y="0"/>
                </a:lnTo>
                <a:lnTo>
                  <a:pt x="622029" y="622030"/>
                </a:lnTo>
                <a:lnTo>
                  <a:pt x="0" y="6220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TextBox 17"/>
          <p:cNvSpPr txBox="1"/>
          <p:nvPr/>
        </p:nvSpPr>
        <p:spPr>
          <a:xfrm>
            <a:off x="2869618" y="6785397"/>
            <a:ext cx="8004965" cy="2455546"/>
          </a:xfrm>
          <a:prstGeom prst="rect">
            <a:avLst/>
          </a:prstGeom>
        </p:spPr>
        <p:txBody>
          <a:bodyPr lIns="0" tIns="0" rIns="0" bIns="0" rtlCol="0" anchor="t">
            <a:spAutoFit/>
          </a:bodyPr>
          <a:lstStyle/>
          <a:p>
            <a:pPr algn="l">
              <a:lnSpc>
                <a:spcPts val="4949"/>
              </a:lnSpc>
            </a:pPr>
            <a:r>
              <a:rPr lang="en-US" sz="3299">
                <a:solidFill>
                  <a:srgbClr val="000000"/>
                </a:solidFill>
                <a:latin typeface="Public Sans"/>
                <a:ea typeface="Public Sans"/>
                <a:cs typeface="Public Sans"/>
                <a:sym typeface="Public Sans"/>
              </a:rPr>
              <a:t>Students are able to log in to the system using their credentials but cannot sign up, as account creation is managed and controlled by administrators.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20951" y="4341085"/>
            <a:ext cx="10460800" cy="104608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123586"/>
            </a:solidFill>
          </p:spPr>
        </p:sp>
        <p:sp>
          <p:nvSpPr>
            <p:cNvPr id="4" name="TextBox 4"/>
            <p:cNvSpPr txBox="1"/>
            <p:nvPr/>
          </p:nvSpPr>
          <p:spPr>
            <a:xfrm>
              <a:off x="139700" y="101600"/>
              <a:ext cx="533400" cy="571500"/>
            </a:xfrm>
            <a:prstGeom prst="rect">
              <a:avLst/>
            </a:prstGeom>
          </p:spPr>
          <p:txBody>
            <a:bodyPr lIns="50800" tIns="50800" rIns="50800" bIns="50800" rtlCol="0" anchor="ctr"/>
            <a:lstStyle/>
            <a:p>
              <a:pPr algn="ctr">
                <a:lnSpc>
                  <a:spcPts val="2939"/>
                </a:lnSpc>
              </a:pPr>
              <a:endParaRPr/>
            </a:p>
          </p:txBody>
        </p:sp>
      </p:grpSp>
      <p:grpSp>
        <p:nvGrpSpPr>
          <p:cNvPr id="5" name="Group 5"/>
          <p:cNvGrpSpPr/>
          <p:nvPr/>
        </p:nvGrpSpPr>
        <p:grpSpPr>
          <a:xfrm>
            <a:off x="9638786" y="7161966"/>
            <a:ext cx="6393541" cy="63935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517DED"/>
            </a:solidFill>
          </p:spPr>
        </p:sp>
        <p:sp>
          <p:nvSpPr>
            <p:cNvPr id="7" name="TextBox 7"/>
            <p:cNvSpPr txBox="1"/>
            <p:nvPr/>
          </p:nvSpPr>
          <p:spPr>
            <a:xfrm>
              <a:off x="139700" y="101600"/>
              <a:ext cx="533400" cy="571500"/>
            </a:xfrm>
            <a:prstGeom prst="rect">
              <a:avLst/>
            </a:prstGeom>
          </p:spPr>
          <p:txBody>
            <a:bodyPr lIns="50800" tIns="50800" rIns="50800" bIns="50800" rtlCol="0" anchor="ctr"/>
            <a:lstStyle/>
            <a:p>
              <a:pPr algn="ctr">
                <a:lnSpc>
                  <a:spcPts val="2939"/>
                </a:lnSpc>
              </a:pPr>
              <a:endParaRPr/>
            </a:p>
          </p:txBody>
        </p:sp>
      </p:grpSp>
      <p:grpSp>
        <p:nvGrpSpPr>
          <p:cNvPr id="8" name="Group 8"/>
          <p:cNvGrpSpPr/>
          <p:nvPr/>
        </p:nvGrpSpPr>
        <p:grpSpPr>
          <a:xfrm>
            <a:off x="11548236" y="1110043"/>
            <a:ext cx="6783981" cy="678398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2"/>
              <a:stretch>
                <a:fillRect l="-25614" r="-25614"/>
              </a:stretch>
            </a:blipFill>
            <a:ln w="142875" cap="sq">
              <a:solidFill>
                <a:srgbClr val="517DED"/>
              </a:solidFill>
              <a:prstDash val="solid"/>
              <a:miter/>
            </a:ln>
          </p:spPr>
        </p:sp>
      </p:grpSp>
      <p:sp>
        <p:nvSpPr>
          <p:cNvPr id="10" name="Freeform 10"/>
          <p:cNvSpPr/>
          <p:nvPr/>
        </p:nvSpPr>
        <p:spPr>
          <a:xfrm flipH="1" flipV="1">
            <a:off x="15306769" y="-802415"/>
            <a:ext cx="10244136" cy="10103279"/>
          </a:xfrm>
          <a:custGeom>
            <a:avLst/>
            <a:gdLst/>
            <a:ahLst/>
            <a:cxnLst/>
            <a:rect l="l" t="t" r="r" b="b"/>
            <a:pathLst>
              <a:path w="10244136" h="10103279">
                <a:moveTo>
                  <a:pt x="10244137" y="10103279"/>
                </a:moveTo>
                <a:lnTo>
                  <a:pt x="0" y="10103279"/>
                </a:lnTo>
                <a:lnTo>
                  <a:pt x="0" y="0"/>
                </a:lnTo>
                <a:lnTo>
                  <a:pt x="10244137" y="0"/>
                </a:lnTo>
                <a:lnTo>
                  <a:pt x="10244137" y="10103279"/>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1" name="Freeform 11"/>
          <p:cNvSpPr/>
          <p:nvPr/>
        </p:nvSpPr>
        <p:spPr>
          <a:xfrm>
            <a:off x="2123764" y="3271468"/>
            <a:ext cx="622029" cy="622029"/>
          </a:xfrm>
          <a:custGeom>
            <a:avLst/>
            <a:gdLst/>
            <a:ahLst/>
            <a:cxnLst/>
            <a:rect l="l" t="t" r="r" b="b"/>
            <a:pathLst>
              <a:path w="622029" h="622029">
                <a:moveTo>
                  <a:pt x="0" y="0"/>
                </a:moveTo>
                <a:lnTo>
                  <a:pt x="622029" y="0"/>
                </a:lnTo>
                <a:lnTo>
                  <a:pt x="622029" y="622029"/>
                </a:lnTo>
                <a:lnTo>
                  <a:pt x="0" y="6220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436461" y="1595689"/>
            <a:ext cx="10431525" cy="1228725"/>
          </a:xfrm>
          <a:prstGeom prst="rect">
            <a:avLst/>
          </a:prstGeom>
        </p:spPr>
        <p:txBody>
          <a:bodyPr lIns="0" tIns="0" rIns="0" bIns="0" rtlCol="0" anchor="t">
            <a:spAutoFit/>
          </a:bodyPr>
          <a:lstStyle/>
          <a:p>
            <a:pPr algn="l">
              <a:lnSpc>
                <a:spcPts val="9600"/>
              </a:lnSpc>
            </a:pPr>
            <a:r>
              <a:rPr lang="en-US" sz="8000" b="1">
                <a:solidFill>
                  <a:srgbClr val="123586"/>
                </a:solidFill>
                <a:latin typeface="Eastman Grotesque Bold"/>
                <a:ea typeface="Eastman Grotesque Bold"/>
                <a:cs typeface="Eastman Grotesque Bold"/>
                <a:sym typeface="Eastman Grotesque Bold"/>
              </a:rPr>
              <a:t>Scope </a:t>
            </a:r>
          </a:p>
        </p:txBody>
      </p:sp>
      <p:sp>
        <p:nvSpPr>
          <p:cNvPr id="13" name="TextBox 13"/>
          <p:cNvSpPr txBox="1"/>
          <p:nvPr/>
        </p:nvSpPr>
        <p:spPr>
          <a:xfrm>
            <a:off x="2869618" y="3205347"/>
            <a:ext cx="8678618" cy="2847975"/>
          </a:xfrm>
          <a:prstGeom prst="rect">
            <a:avLst/>
          </a:prstGeom>
        </p:spPr>
        <p:txBody>
          <a:bodyPr lIns="0" tIns="0" rIns="0" bIns="0" rtlCol="0" anchor="t">
            <a:spAutoFit/>
          </a:bodyPr>
          <a:lstStyle/>
          <a:p>
            <a:pPr algn="l">
              <a:lnSpc>
                <a:spcPts val="4500"/>
              </a:lnSpc>
            </a:pPr>
            <a:r>
              <a:rPr lang="en-US" sz="3000">
                <a:solidFill>
                  <a:srgbClr val="000000"/>
                </a:solidFill>
                <a:latin typeface="Public Sans"/>
                <a:ea typeface="Public Sans"/>
                <a:cs typeface="Public Sans"/>
                <a:sym typeface="Public Sans"/>
              </a:rPr>
              <a:t>The system uses QR code scanning, GPS location tracking, and One-Time Password (OTP) verification for authentication and attendance recording, eliminating the need for manual attendance-taking.</a:t>
            </a:r>
          </a:p>
        </p:txBody>
      </p:sp>
      <p:sp>
        <p:nvSpPr>
          <p:cNvPr id="14" name="Freeform 14"/>
          <p:cNvSpPr/>
          <p:nvPr/>
        </p:nvSpPr>
        <p:spPr>
          <a:xfrm>
            <a:off x="465323" y="658410"/>
            <a:ext cx="877724" cy="740580"/>
          </a:xfrm>
          <a:custGeom>
            <a:avLst/>
            <a:gdLst/>
            <a:ahLst/>
            <a:cxnLst/>
            <a:rect l="l" t="t" r="r" b="b"/>
            <a:pathLst>
              <a:path w="877724" h="740580">
                <a:moveTo>
                  <a:pt x="0" y="0"/>
                </a:moveTo>
                <a:lnTo>
                  <a:pt x="877724" y="0"/>
                </a:lnTo>
                <a:lnTo>
                  <a:pt x="877724" y="740580"/>
                </a:lnTo>
                <a:lnTo>
                  <a:pt x="0" y="7405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1436461" y="778706"/>
            <a:ext cx="4282302" cy="552450"/>
          </a:xfrm>
          <a:prstGeom prst="rect">
            <a:avLst/>
          </a:prstGeom>
        </p:spPr>
        <p:txBody>
          <a:bodyPr lIns="0" tIns="0" rIns="0" bIns="0" rtlCol="0" anchor="t">
            <a:spAutoFit/>
          </a:bodyPr>
          <a:lstStyle/>
          <a:p>
            <a:pPr algn="l">
              <a:lnSpc>
                <a:spcPts val="4200"/>
              </a:lnSpc>
            </a:pPr>
            <a:r>
              <a:rPr lang="en-US" sz="3500" b="1" spc="105">
                <a:solidFill>
                  <a:srgbClr val="000000"/>
                </a:solidFill>
                <a:latin typeface="Eastman Grotesque Bold"/>
                <a:ea typeface="Eastman Grotesque Bold"/>
                <a:cs typeface="Eastman Grotesque Bold"/>
                <a:sym typeface="Eastman Grotesque Bold"/>
              </a:rPr>
              <a:t>AttScan</a:t>
            </a:r>
          </a:p>
        </p:txBody>
      </p:sp>
      <p:sp>
        <p:nvSpPr>
          <p:cNvPr id="16" name="Freeform 16"/>
          <p:cNvSpPr/>
          <p:nvPr/>
        </p:nvSpPr>
        <p:spPr>
          <a:xfrm>
            <a:off x="2123764" y="6822943"/>
            <a:ext cx="622029" cy="622029"/>
          </a:xfrm>
          <a:custGeom>
            <a:avLst/>
            <a:gdLst/>
            <a:ahLst/>
            <a:cxnLst/>
            <a:rect l="l" t="t" r="r" b="b"/>
            <a:pathLst>
              <a:path w="622029" h="622029">
                <a:moveTo>
                  <a:pt x="0" y="0"/>
                </a:moveTo>
                <a:lnTo>
                  <a:pt x="622029" y="0"/>
                </a:lnTo>
                <a:lnTo>
                  <a:pt x="622029" y="622030"/>
                </a:lnTo>
                <a:lnTo>
                  <a:pt x="0" y="6220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TextBox 17"/>
          <p:cNvSpPr txBox="1"/>
          <p:nvPr/>
        </p:nvSpPr>
        <p:spPr>
          <a:xfrm>
            <a:off x="2869618" y="6756822"/>
            <a:ext cx="8678618" cy="3419475"/>
          </a:xfrm>
          <a:prstGeom prst="rect">
            <a:avLst/>
          </a:prstGeom>
        </p:spPr>
        <p:txBody>
          <a:bodyPr lIns="0" tIns="0" rIns="0" bIns="0" rtlCol="0" anchor="t">
            <a:spAutoFit/>
          </a:bodyPr>
          <a:lstStyle/>
          <a:p>
            <a:pPr algn="l">
              <a:lnSpc>
                <a:spcPts val="4500"/>
              </a:lnSpc>
            </a:pPr>
            <a:r>
              <a:rPr lang="en-US" sz="3000">
                <a:solidFill>
                  <a:srgbClr val="000000"/>
                </a:solidFill>
                <a:latin typeface="Public Sans"/>
                <a:ea typeface="Public Sans"/>
                <a:cs typeface="Public Sans"/>
                <a:sym typeface="Public Sans"/>
              </a:rPr>
              <a:t> AttScan does not support biometric scanning (e.g., facial recognition or fingerprints), focusing on the combination of these technologies for user verification and accurate attendance tracking.</a:t>
            </a:r>
          </a:p>
          <a:p>
            <a:pPr algn="l">
              <a:lnSpc>
                <a:spcPts val="4500"/>
              </a:lnSpc>
            </a:pPr>
            <a:endParaRPr lang="en-US" sz="3000">
              <a:solidFill>
                <a:srgbClr val="000000"/>
              </a:solidFill>
              <a:latin typeface="Public Sans"/>
              <a:ea typeface="Public Sans"/>
              <a:cs typeface="Public Sans"/>
              <a:sym typeface="Public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2838112" y="-303051"/>
            <a:ext cx="7618278" cy="7618278"/>
          </a:xfrm>
          <a:custGeom>
            <a:avLst/>
            <a:gdLst/>
            <a:ahLst/>
            <a:cxnLst/>
            <a:rect l="l" t="t" r="r" b="b"/>
            <a:pathLst>
              <a:path w="7618278" h="7618278">
                <a:moveTo>
                  <a:pt x="7618278" y="7618278"/>
                </a:moveTo>
                <a:lnTo>
                  <a:pt x="0" y="7618278"/>
                </a:lnTo>
                <a:lnTo>
                  <a:pt x="0" y="0"/>
                </a:lnTo>
                <a:lnTo>
                  <a:pt x="7618278" y="0"/>
                </a:lnTo>
                <a:lnTo>
                  <a:pt x="7618278" y="7618278"/>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rot="-2700000">
            <a:off x="13176602" y="4437332"/>
            <a:ext cx="3893021" cy="3893021"/>
            <a:chOff x="0" y="0"/>
            <a:chExt cx="1274510" cy="1274510"/>
          </a:xfrm>
        </p:grpSpPr>
        <p:sp>
          <p:nvSpPr>
            <p:cNvPr id="4" name="Freeform 4"/>
            <p:cNvSpPr/>
            <p:nvPr/>
          </p:nvSpPr>
          <p:spPr>
            <a:xfrm>
              <a:off x="0" y="0"/>
              <a:ext cx="1274510" cy="1274510"/>
            </a:xfrm>
            <a:custGeom>
              <a:avLst/>
              <a:gdLst/>
              <a:ahLst/>
              <a:cxnLst/>
              <a:rect l="l" t="t" r="r" b="b"/>
              <a:pathLst>
                <a:path w="1274510" h="1274510">
                  <a:moveTo>
                    <a:pt x="0" y="0"/>
                  </a:moveTo>
                  <a:lnTo>
                    <a:pt x="1274510" y="0"/>
                  </a:lnTo>
                  <a:lnTo>
                    <a:pt x="1274510" y="1274510"/>
                  </a:lnTo>
                  <a:lnTo>
                    <a:pt x="0" y="1274510"/>
                  </a:lnTo>
                  <a:close/>
                </a:path>
              </a:pathLst>
            </a:custGeom>
            <a:solidFill>
              <a:srgbClr val="123586"/>
            </a:solidFill>
          </p:spPr>
        </p:sp>
        <p:sp>
          <p:nvSpPr>
            <p:cNvPr id="5" name="TextBox 5"/>
            <p:cNvSpPr txBox="1"/>
            <p:nvPr/>
          </p:nvSpPr>
          <p:spPr>
            <a:xfrm>
              <a:off x="0" y="-38100"/>
              <a:ext cx="1274510" cy="1312610"/>
            </a:xfrm>
            <a:prstGeom prst="rect">
              <a:avLst/>
            </a:prstGeom>
          </p:spPr>
          <p:txBody>
            <a:bodyPr lIns="50800" tIns="50800" rIns="50800" bIns="50800" rtlCol="0" anchor="ctr"/>
            <a:lstStyle/>
            <a:p>
              <a:pPr algn="ctr">
                <a:lnSpc>
                  <a:spcPts val="2939"/>
                </a:lnSpc>
              </a:pPr>
              <a:endParaRPr/>
            </a:p>
          </p:txBody>
        </p:sp>
      </p:grpSp>
      <p:sp>
        <p:nvSpPr>
          <p:cNvPr id="6" name="TextBox 6"/>
          <p:cNvSpPr txBox="1"/>
          <p:nvPr/>
        </p:nvSpPr>
        <p:spPr>
          <a:xfrm>
            <a:off x="1510603" y="1919091"/>
            <a:ext cx="8881827" cy="1228725"/>
          </a:xfrm>
          <a:prstGeom prst="rect">
            <a:avLst/>
          </a:prstGeom>
        </p:spPr>
        <p:txBody>
          <a:bodyPr lIns="0" tIns="0" rIns="0" bIns="0" rtlCol="0" anchor="t">
            <a:spAutoFit/>
          </a:bodyPr>
          <a:lstStyle/>
          <a:p>
            <a:pPr algn="l">
              <a:lnSpc>
                <a:spcPts val="9600"/>
              </a:lnSpc>
            </a:pPr>
            <a:r>
              <a:rPr lang="en-US" sz="8000" b="1">
                <a:solidFill>
                  <a:srgbClr val="123586"/>
                </a:solidFill>
                <a:latin typeface="Eastman Grotesque Bold"/>
                <a:ea typeface="Eastman Grotesque Bold"/>
                <a:cs typeface="Eastman Grotesque Bold"/>
                <a:sym typeface="Eastman Grotesque Bold"/>
              </a:rPr>
              <a:t>Application Demo</a:t>
            </a:r>
          </a:p>
        </p:txBody>
      </p:sp>
      <p:sp>
        <p:nvSpPr>
          <p:cNvPr id="7" name="TextBox 7"/>
          <p:cNvSpPr txBox="1"/>
          <p:nvPr/>
        </p:nvSpPr>
        <p:spPr>
          <a:xfrm>
            <a:off x="2569943" y="4372279"/>
            <a:ext cx="8075541" cy="4097655"/>
          </a:xfrm>
          <a:prstGeom prst="rect">
            <a:avLst/>
          </a:prstGeom>
        </p:spPr>
        <p:txBody>
          <a:bodyPr lIns="0" tIns="0" rIns="0" bIns="0" rtlCol="0" anchor="t">
            <a:spAutoFit/>
          </a:bodyPr>
          <a:lstStyle/>
          <a:p>
            <a:pPr algn="just">
              <a:lnSpc>
                <a:spcPts val="4050"/>
              </a:lnSpc>
            </a:pPr>
            <a:r>
              <a:rPr lang="en-US" sz="2700">
                <a:solidFill>
                  <a:srgbClr val="000000"/>
                </a:solidFill>
                <a:latin typeface="Public Sans"/>
                <a:ea typeface="Public Sans"/>
                <a:cs typeface="Public Sans"/>
                <a:sym typeface="Public Sans"/>
              </a:rPr>
              <a:t>The Admin is responsible for overall system management and maintenance. This includes registering and managing accounts for both instructors and students, and ensuring that only authorized devices are used within the system. The Admin also has access to all attendance reports and user data for monitoring and administrative purposes.</a:t>
            </a:r>
          </a:p>
        </p:txBody>
      </p:sp>
      <p:sp>
        <p:nvSpPr>
          <p:cNvPr id="8" name="Freeform 8"/>
          <p:cNvSpPr/>
          <p:nvPr/>
        </p:nvSpPr>
        <p:spPr>
          <a:xfrm rot="-5400000">
            <a:off x="15621088" y="9145645"/>
            <a:ext cx="853372" cy="1849324"/>
          </a:xfrm>
          <a:custGeom>
            <a:avLst/>
            <a:gdLst/>
            <a:ahLst/>
            <a:cxnLst/>
            <a:rect l="l" t="t" r="r" b="b"/>
            <a:pathLst>
              <a:path w="853372" h="1849324">
                <a:moveTo>
                  <a:pt x="0" y="0"/>
                </a:moveTo>
                <a:lnTo>
                  <a:pt x="853372" y="0"/>
                </a:lnTo>
                <a:lnTo>
                  <a:pt x="853372" y="1849324"/>
                </a:lnTo>
                <a:lnTo>
                  <a:pt x="0" y="1849324"/>
                </a:lnTo>
                <a:lnTo>
                  <a:pt x="0" y="0"/>
                </a:lnTo>
                <a:close/>
              </a:path>
            </a:pathLst>
          </a:custGeom>
          <a:blipFill>
            <a:blip r:embed="rId4">
              <a:extLst>
                <a:ext uri="{96DAC541-7B7A-43D3-8B79-37D633B846F1}">
                  <asvg:svgBlip xmlns:asvg="http://schemas.microsoft.com/office/drawing/2016/SVG/main" r:embed="rId5"/>
                </a:ext>
              </a:extLst>
            </a:blip>
            <a:stretch>
              <a:fillRect t="-24495" r="-368184"/>
            </a:stretch>
          </a:blipFill>
        </p:spPr>
      </p:sp>
      <p:sp>
        <p:nvSpPr>
          <p:cNvPr id="9" name="Freeform 9"/>
          <p:cNvSpPr/>
          <p:nvPr/>
        </p:nvSpPr>
        <p:spPr>
          <a:xfrm>
            <a:off x="539465" y="569053"/>
            <a:ext cx="877724" cy="740580"/>
          </a:xfrm>
          <a:custGeom>
            <a:avLst/>
            <a:gdLst/>
            <a:ahLst/>
            <a:cxnLst/>
            <a:rect l="l" t="t" r="r" b="b"/>
            <a:pathLst>
              <a:path w="877724" h="740580">
                <a:moveTo>
                  <a:pt x="0" y="0"/>
                </a:moveTo>
                <a:lnTo>
                  <a:pt x="877724" y="0"/>
                </a:lnTo>
                <a:lnTo>
                  <a:pt x="877724" y="740580"/>
                </a:lnTo>
                <a:lnTo>
                  <a:pt x="0" y="7405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510603" y="689349"/>
            <a:ext cx="4282302" cy="552450"/>
          </a:xfrm>
          <a:prstGeom prst="rect">
            <a:avLst/>
          </a:prstGeom>
        </p:spPr>
        <p:txBody>
          <a:bodyPr lIns="0" tIns="0" rIns="0" bIns="0" rtlCol="0" anchor="t">
            <a:spAutoFit/>
          </a:bodyPr>
          <a:lstStyle/>
          <a:p>
            <a:pPr algn="l">
              <a:lnSpc>
                <a:spcPts val="4200"/>
              </a:lnSpc>
            </a:pPr>
            <a:r>
              <a:rPr lang="en-US" sz="3500" b="1" spc="105">
                <a:solidFill>
                  <a:srgbClr val="000000"/>
                </a:solidFill>
                <a:latin typeface="Eastman Grotesque Bold"/>
                <a:ea typeface="Eastman Grotesque Bold"/>
                <a:cs typeface="Eastman Grotesque Bold"/>
                <a:sym typeface="Eastman Grotesque Bold"/>
              </a:rPr>
              <a:t>AttScan</a:t>
            </a:r>
          </a:p>
        </p:txBody>
      </p:sp>
      <p:sp>
        <p:nvSpPr>
          <p:cNvPr id="11" name="TextBox 11"/>
          <p:cNvSpPr txBox="1"/>
          <p:nvPr/>
        </p:nvSpPr>
        <p:spPr>
          <a:xfrm>
            <a:off x="2569943" y="3685613"/>
            <a:ext cx="1814614" cy="552450"/>
          </a:xfrm>
          <a:prstGeom prst="rect">
            <a:avLst/>
          </a:prstGeom>
        </p:spPr>
        <p:txBody>
          <a:bodyPr lIns="0" tIns="0" rIns="0" bIns="0" rtlCol="0" anchor="t">
            <a:spAutoFit/>
          </a:bodyPr>
          <a:lstStyle/>
          <a:p>
            <a:pPr algn="l">
              <a:lnSpc>
                <a:spcPts val="4200"/>
              </a:lnSpc>
            </a:pPr>
            <a:r>
              <a:rPr lang="en-US" sz="3500" b="1">
                <a:solidFill>
                  <a:srgbClr val="123586"/>
                </a:solidFill>
                <a:latin typeface="Public Sans Bold"/>
                <a:ea typeface="Public Sans Bold"/>
                <a:cs typeface="Public Sans Bold"/>
                <a:sym typeface="Public Sans Bold"/>
              </a:rPr>
              <a:t>Admin</a:t>
            </a:r>
          </a:p>
        </p:txBody>
      </p:sp>
      <p:sp>
        <p:nvSpPr>
          <p:cNvPr id="12" name="Freeform 12"/>
          <p:cNvSpPr/>
          <p:nvPr/>
        </p:nvSpPr>
        <p:spPr>
          <a:xfrm>
            <a:off x="1824089" y="3660349"/>
            <a:ext cx="622029" cy="622029"/>
          </a:xfrm>
          <a:custGeom>
            <a:avLst/>
            <a:gdLst/>
            <a:ahLst/>
            <a:cxnLst/>
            <a:rect l="l" t="t" r="r" b="b"/>
            <a:pathLst>
              <a:path w="622029" h="622029">
                <a:moveTo>
                  <a:pt x="0" y="0"/>
                </a:moveTo>
                <a:lnTo>
                  <a:pt x="622029" y="0"/>
                </a:lnTo>
                <a:lnTo>
                  <a:pt x="622029" y="622029"/>
                </a:lnTo>
                <a:lnTo>
                  <a:pt x="0" y="6220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514</Words>
  <Application>Microsoft Office PowerPoint</Application>
  <PresentationFormat>Custom</PresentationFormat>
  <Paragraphs>54</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Agrandir Italics</vt:lpstr>
      <vt:lpstr>Public Sans Italics</vt:lpstr>
      <vt:lpstr>Calibri</vt:lpstr>
      <vt:lpstr>DM Sans</vt:lpstr>
      <vt:lpstr>Eastman Grotesque Bold</vt:lpstr>
      <vt:lpstr>Nunito</vt:lpstr>
      <vt:lpstr>Public Sans</vt:lpstr>
      <vt:lpstr>Agrandir Bold</vt:lpstr>
      <vt:lpstr>Public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[AttScan] Presentation: Project X</dc:title>
  <cp:lastModifiedBy>Eemia Mendoza</cp:lastModifiedBy>
  <cp:revision>2</cp:revision>
  <dcterms:created xsi:type="dcterms:W3CDTF">2006-08-16T00:00:00Z</dcterms:created>
  <dcterms:modified xsi:type="dcterms:W3CDTF">2025-05-18T22:31:58Z</dcterms:modified>
  <dc:identifier>DAGnxwOjDtk</dc:identifier>
</cp:coreProperties>
</file>